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xml" ContentType="application/vnd.openxmlformats-officedocument.presentationml.notesSlide+xml"/>
  <Override PartName="/ppt/charts/chartEx1.xml" ContentType="application/vnd.ms-office.chartex+xml"/>
  <Override PartName="/ppt/charts/style11.xml" ContentType="application/vnd.ms-office.chartstyle+xml"/>
  <Override PartName="/ppt/charts/colors11.xml" ContentType="application/vnd.ms-office.chartcolorstyle+xml"/>
  <Override PartName="/ppt/charts/chartEx2.xml" ContentType="application/vnd.ms-office.chartex+xml"/>
  <Override PartName="/ppt/charts/style12.xml" ContentType="application/vnd.ms-office.chartstyle+xml"/>
  <Override PartName="/ppt/charts/colors12.xml" ContentType="application/vnd.ms-office.chartcolorstyle+xml"/>
  <Override PartName="/ppt/charts/chartEx3.xml" ContentType="application/vnd.ms-office.chartex+xml"/>
  <Override PartName="/ppt/charts/style13.xml" ContentType="application/vnd.ms-office.chartstyle+xml"/>
  <Override PartName="/ppt/charts/colors13.xml" ContentType="application/vnd.ms-office.chartcolorstyle+xml"/>
  <Override PartName="/ppt/charts/chartEx4.xml" ContentType="application/vnd.ms-office.chartex+xml"/>
  <Override PartName="/ppt/charts/style14.xml" ContentType="application/vnd.ms-office.chartstyle+xml"/>
  <Override PartName="/ppt/charts/colors1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9"/>
  </p:notesMasterIdLst>
  <p:sldIdLst>
    <p:sldId id="256" r:id="rId2"/>
    <p:sldId id="257" r:id="rId3"/>
    <p:sldId id="258" r:id="rId4"/>
    <p:sldId id="269" r:id="rId5"/>
    <p:sldId id="259" r:id="rId6"/>
    <p:sldId id="270" r:id="rId7"/>
    <p:sldId id="273" r:id="rId8"/>
    <p:sldId id="272" r:id="rId9"/>
    <p:sldId id="274" r:id="rId10"/>
    <p:sldId id="277" r:id="rId11"/>
    <p:sldId id="307" r:id="rId12"/>
    <p:sldId id="284" r:id="rId13"/>
    <p:sldId id="275" r:id="rId14"/>
    <p:sldId id="278" r:id="rId15"/>
    <p:sldId id="283" r:id="rId16"/>
    <p:sldId id="285" r:id="rId17"/>
    <p:sldId id="287" r:id="rId18"/>
    <p:sldId id="301" r:id="rId19"/>
    <p:sldId id="302" r:id="rId20"/>
    <p:sldId id="303" r:id="rId21"/>
    <p:sldId id="304" r:id="rId22"/>
    <p:sldId id="305" r:id="rId23"/>
    <p:sldId id="300" r:id="rId24"/>
    <p:sldId id="280" r:id="rId25"/>
    <p:sldId id="308" r:id="rId26"/>
    <p:sldId id="306" r:id="rId27"/>
    <p:sldId id="268"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hyv9lt+UX/BFELfCtP4lWjssHYa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380415-17A6-43DE-A5B4-2A3D13572C4F}">
  <a:tblStyle styleId="{2B380415-17A6-43DE-A5B4-2A3D13572C4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2886" y="1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Microsoft_Excel_Worksheet10.xlsx"/></Relationships>
</file>

<file path=ppt/charts/_rels/chartEx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Microsoft_Excel_Worksheet11.xlsx"/></Relationships>
</file>

<file path=ppt/charts/_rels/chartEx3.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package" Target="../embeddings/Microsoft_Excel_Worksheet12.xlsx"/></Relationships>
</file>

<file path=ppt/charts/_rels/chartEx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package" Target="../embeddings/Microsoft_Excel_Worksheet1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doughnutChart>
        <c:varyColors val="1"/>
        <c:ser>
          <c:idx val="0"/>
          <c:order val="0"/>
          <c:tx>
            <c:strRef>
              <c:f>Лист1!$B$1</c:f>
              <c:strCache>
                <c:ptCount val="1"/>
                <c:pt idx="0">
                  <c:v>Продажи</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D9D-4AED-A799-BE165452575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D9D-4AED-A799-BE165452575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D9D-4AED-A799-BE165452575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D9D-4AED-A799-BE1654525756}"/>
              </c:ext>
            </c:extLst>
          </c:dPt>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ru-RU"/>
        </a:p>
      </c:txPr>
    </c:title>
    <c:autoTitleDeleted val="0"/>
    <c:plotArea>
      <c:layout/>
      <c:pieChart>
        <c:varyColors val="1"/>
        <c:ser>
          <c:idx val="0"/>
          <c:order val="0"/>
          <c:tx>
            <c:strRef>
              <c:f>Sheet1!$B$1</c:f>
              <c:strCache>
                <c:ptCount val="1"/>
                <c:pt idx="0">
                  <c:v>Test Dataset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5F6-4FAB-A4D1-CDB37A0888ED}"/>
              </c:ext>
            </c:extLst>
          </c:dPt>
          <c:dPt>
            <c:idx val="1"/>
            <c:bubble3D val="0"/>
            <c:spPr>
              <a:solidFill>
                <a:srgbClr val="FF5050"/>
              </a:solidFill>
              <a:ln w="19050">
                <a:solidFill>
                  <a:schemeClr val="lt1"/>
                </a:solidFill>
              </a:ln>
              <a:effectLst/>
            </c:spPr>
            <c:extLst>
              <c:ext xmlns:c16="http://schemas.microsoft.com/office/drawing/2014/chart" uri="{C3380CC4-5D6E-409C-BE32-E72D297353CC}">
                <c16:uniqueId val="{00000003-75F6-4FAB-A4D1-CDB37A0888ED}"/>
              </c:ext>
            </c:extLst>
          </c:dPt>
          <c:dLbls>
            <c:dLbl>
              <c:idx val="0"/>
              <c:tx>
                <c:rich>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fld id="{57A5EDB8-EA4A-4791-894D-4AE10B66A46C}" type="VALUE">
                      <a:rPr lang="en-US" sz="2000">
                        <a:solidFill>
                          <a:schemeClr val="bg1"/>
                        </a:solidFill>
                      </a:rPr>
                      <a:pPr>
                        <a:defRPr sz="2000">
                          <a:solidFill>
                            <a:schemeClr val="bg1"/>
                          </a:solidFill>
                        </a:defRPr>
                      </a:pPr>
                      <a:t>[VALUE]</a:t>
                    </a:fld>
                    <a:endParaRPr lang="ru-RU"/>
                  </a:p>
                </c:rich>
              </c:tx>
              <c:spPr>
                <a:noFill/>
                <a:ln>
                  <a:no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ru-RU"/>
                </a:p>
              </c:txPr>
              <c:dLblPos val="ctr"/>
              <c:showLegendKey val="0"/>
              <c:showVal val="1"/>
              <c:showCatName val="0"/>
              <c:showSerName val="0"/>
              <c:showPercent val="0"/>
              <c:showBubbleSize val="0"/>
              <c:extLst>
                <c:ext xmlns:c15="http://schemas.microsoft.com/office/drawing/2012/chart" uri="{CE6537A1-D6FC-4f65-9D91-7224C49458BB}">
                  <c15:layout>
                    <c:manualLayout>
                      <c:w val="0.32212475119391748"/>
                      <c:h val="0.17695000862940233"/>
                    </c:manualLayout>
                  </c15:layout>
                  <c15:dlblFieldTable/>
                  <c15:showDataLabelsRange val="0"/>
                </c:ext>
                <c:ext xmlns:c16="http://schemas.microsoft.com/office/drawing/2014/chart" uri="{C3380CC4-5D6E-409C-BE32-E72D297353CC}">
                  <c16:uniqueId val="{00000001-75F6-4FAB-A4D1-CDB37A0888ED}"/>
                </c:ext>
              </c:extLst>
            </c:dLbl>
            <c:dLbl>
              <c:idx val="1"/>
              <c:tx>
                <c:rich>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fld id="{0CBA3795-44BA-4A68-B502-BC43947334A4}" type="VALUE">
                      <a:rPr lang="en-US" sz="2000">
                        <a:solidFill>
                          <a:schemeClr val="bg1"/>
                        </a:solidFill>
                      </a:rPr>
                      <a:pPr>
                        <a:defRPr sz="2000">
                          <a:solidFill>
                            <a:schemeClr val="bg1"/>
                          </a:solidFill>
                        </a:defRPr>
                      </a:pPr>
                      <a:t>[VALUE]</a:t>
                    </a:fld>
                    <a:endParaRPr lang="ru-RU"/>
                  </a:p>
                </c:rich>
              </c:tx>
              <c:spPr>
                <a:noFill/>
                <a:ln>
                  <a:no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ru-RU"/>
                </a:p>
              </c:txPr>
              <c:dLblPos val="ctr"/>
              <c:showLegendKey val="0"/>
              <c:showVal val="1"/>
              <c:showCatName val="0"/>
              <c:showSerName val="0"/>
              <c:showPercent val="0"/>
              <c:showBubbleSize val="0"/>
              <c:extLst>
                <c:ext xmlns:c15="http://schemas.microsoft.com/office/drawing/2012/chart" uri="{CE6537A1-D6FC-4f65-9D91-7224C49458BB}">
                  <c15:layout>
                    <c:manualLayout>
                      <c:w val="0.22470574065086968"/>
                      <c:h val="0.21785302569951545"/>
                    </c:manualLayout>
                  </c15:layout>
                  <c15:dlblFieldTable/>
                  <c15:showDataLabelsRange val="0"/>
                </c:ext>
                <c:ext xmlns:c16="http://schemas.microsoft.com/office/drawing/2014/chart" uri="{C3380CC4-5D6E-409C-BE32-E72D297353CC}">
                  <c16:uniqueId val="{00000003-75F6-4FAB-A4D1-CDB37A0888ED}"/>
                </c:ext>
              </c:extLst>
            </c:dLbl>
            <c:spPr>
              <a:noFill/>
              <a:ln>
                <a:no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Да</c:v>
                </c:pt>
                <c:pt idx="1">
                  <c:v>Нет</c:v>
                </c:pt>
              </c:strCache>
            </c:strRef>
          </c:cat>
          <c:val>
            <c:numRef>
              <c:f>Sheet1!$B$2:$B$3</c:f>
              <c:numCache>
                <c:formatCode>General</c:formatCode>
                <c:ptCount val="2"/>
                <c:pt idx="0">
                  <c:v>412</c:v>
                </c:pt>
                <c:pt idx="1">
                  <c:v>409</c:v>
                </c:pt>
              </c:numCache>
            </c:numRef>
          </c:val>
          <c:extLst>
            <c:ext xmlns:c16="http://schemas.microsoft.com/office/drawing/2014/chart" uri="{C3380CC4-5D6E-409C-BE32-E72D297353CC}">
              <c16:uniqueId val="{00000004-75F6-4FAB-A4D1-CDB37A0888ED}"/>
            </c:ext>
          </c:extLst>
        </c:ser>
        <c:dLbls>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Light" panose="020F0302020204030204" pitchFamily="34" charset="0"/>
              <a:ea typeface="Calibri Light" panose="020F0302020204030204" pitchFamily="34" charset="0"/>
              <a:cs typeface="Calibri Light" panose="020F0302020204030204" pitchFamily="34" charset="0"/>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doughnutChart>
        <c:varyColors val="1"/>
        <c:ser>
          <c:idx val="0"/>
          <c:order val="0"/>
          <c:tx>
            <c:strRef>
              <c:f>Лист1!$B$1</c:f>
              <c:strCache>
                <c:ptCount val="1"/>
                <c:pt idx="0">
                  <c:v>Продажи</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C1D-423C-A917-798184983ED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C1D-423C-A917-798184983ED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C1D-423C-A917-798184983ED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C1D-423C-A917-798184983ED9}"/>
              </c:ext>
            </c:extLst>
          </c:dPt>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doughnutChart>
        <c:varyColors val="1"/>
        <c:ser>
          <c:idx val="0"/>
          <c:order val="0"/>
          <c:tx>
            <c:strRef>
              <c:f>Лист1!$B$1</c:f>
              <c:strCache>
                <c:ptCount val="1"/>
                <c:pt idx="0">
                  <c:v>Продажи</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249-4DA6-B2DB-E8DC8BDA6D6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249-4DA6-B2DB-E8DC8BDA6D6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249-4DA6-B2DB-E8DC8BDA6D6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249-4DA6-B2DB-E8DC8BDA6D69}"/>
              </c:ext>
            </c:extLst>
          </c:dPt>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doughnutChart>
        <c:varyColors val="1"/>
        <c:ser>
          <c:idx val="0"/>
          <c:order val="0"/>
          <c:tx>
            <c:strRef>
              <c:f>Лист1!$B$1</c:f>
              <c:strCache>
                <c:ptCount val="1"/>
                <c:pt idx="0">
                  <c:v>Продажи</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0F8-4D97-972A-3E16CAABB3F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0F8-4D97-972A-3E16CAABB3F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0F8-4D97-972A-3E16CAABB3F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0F8-4D97-972A-3E16CAABB3FA}"/>
              </c:ext>
            </c:extLst>
          </c:dPt>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Лист1!$B$1</c:f>
              <c:strCache>
                <c:ptCount val="1"/>
                <c:pt idx="0">
                  <c:v>Продажи</c:v>
                </c:pt>
              </c:strCache>
            </c:strRef>
          </c:tx>
          <c:spPr>
            <a:solidFill>
              <a:schemeClr val="accent6"/>
            </a:solidFill>
            <a:ln w="19050">
              <a:solidFill>
                <a:schemeClr val="lt1"/>
              </a:solidFill>
            </a:ln>
            <a:effectLst/>
          </c:spPr>
          <c:invertIfNegative val="0"/>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dLbls>
        <c:gapWidth val="150"/>
        <c:axId val="280429519"/>
        <c:axId val="282825823"/>
      </c:barChart>
      <c:catAx>
        <c:axId val="28042951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2825823"/>
        <c:crosses val="autoZero"/>
        <c:auto val="1"/>
        <c:lblAlgn val="ctr"/>
        <c:lblOffset val="100"/>
        <c:noMultiLvlLbl val="0"/>
      </c:catAx>
      <c:valAx>
        <c:axId val="28282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04295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Лист1!$B$1</c:f>
              <c:strCache>
                <c:ptCount val="1"/>
                <c:pt idx="0">
                  <c:v>Продажи</c:v>
                </c:pt>
              </c:strCache>
            </c:strRef>
          </c:tx>
          <c:spPr>
            <a:solidFill>
              <a:srgbClr val="80BC00"/>
            </a:solidFill>
            <a:ln w="19050">
              <a:solidFill>
                <a:schemeClr val="lt1"/>
              </a:solidFill>
            </a:ln>
            <a:effectLst/>
          </c:spPr>
          <c:invertIfNegative val="0"/>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dLbls>
        <c:gapWidth val="150"/>
        <c:axId val="280429519"/>
        <c:axId val="282825823"/>
      </c:barChart>
      <c:catAx>
        <c:axId val="28042951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2825823"/>
        <c:crosses val="autoZero"/>
        <c:auto val="1"/>
        <c:lblAlgn val="ctr"/>
        <c:lblOffset val="100"/>
        <c:noMultiLvlLbl val="0"/>
      </c:catAx>
      <c:valAx>
        <c:axId val="28282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04295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Лист1!$B$1</c:f>
              <c:strCache>
                <c:ptCount val="1"/>
                <c:pt idx="0">
                  <c:v>Продажи</c:v>
                </c:pt>
              </c:strCache>
            </c:strRef>
          </c:tx>
          <c:spPr>
            <a:solidFill>
              <a:schemeClr val="accent1"/>
            </a:solidFill>
            <a:ln w="19050">
              <a:solidFill>
                <a:schemeClr val="lt1"/>
              </a:solidFill>
            </a:ln>
            <a:effectLst/>
          </c:spPr>
          <c:invertIfNegative val="0"/>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dLbls>
        <c:gapWidth val="150"/>
        <c:axId val="280429519"/>
        <c:axId val="282825823"/>
      </c:barChart>
      <c:catAx>
        <c:axId val="28042951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2825823"/>
        <c:crosses val="autoZero"/>
        <c:auto val="1"/>
        <c:lblAlgn val="ctr"/>
        <c:lblOffset val="100"/>
        <c:noMultiLvlLbl val="0"/>
      </c:catAx>
      <c:valAx>
        <c:axId val="28282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04295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Лист1!$B$1</c:f>
              <c:strCache>
                <c:ptCount val="1"/>
                <c:pt idx="0">
                  <c:v>Продажи</c:v>
                </c:pt>
              </c:strCache>
            </c:strRef>
          </c:tx>
          <c:spPr>
            <a:solidFill>
              <a:schemeClr val="accent1"/>
            </a:solidFill>
            <a:ln w="19050">
              <a:solidFill>
                <a:schemeClr val="lt1"/>
              </a:solidFill>
            </a:ln>
            <a:effectLst/>
          </c:spPr>
          <c:invertIfNegative val="0"/>
          <c:dPt>
            <c:idx val="0"/>
            <c:invertIfNegative val="0"/>
            <c:bubble3D val="0"/>
            <c:spPr>
              <a:solidFill>
                <a:srgbClr val="80BC00"/>
              </a:solidFill>
              <a:ln w="19050">
                <a:solidFill>
                  <a:schemeClr val="lt1"/>
                </a:solidFill>
              </a:ln>
              <a:effectLst/>
            </c:spPr>
            <c:extLst>
              <c:ext xmlns:c16="http://schemas.microsoft.com/office/drawing/2014/chart" uri="{C3380CC4-5D6E-409C-BE32-E72D297353CC}">
                <c16:uniqueId val="{00000003-FE9A-4C9E-B5E5-536D6313177E}"/>
              </c:ext>
            </c:extLst>
          </c:dPt>
          <c:dPt>
            <c:idx val="1"/>
            <c:invertIfNegative val="0"/>
            <c:bubble3D val="0"/>
            <c:spPr>
              <a:solidFill>
                <a:srgbClr val="80BC00"/>
              </a:solidFill>
              <a:ln w="19050">
                <a:solidFill>
                  <a:schemeClr val="lt1"/>
                </a:solidFill>
              </a:ln>
              <a:effectLst/>
            </c:spPr>
            <c:extLst>
              <c:ext xmlns:c16="http://schemas.microsoft.com/office/drawing/2014/chart" uri="{C3380CC4-5D6E-409C-BE32-E72D297353CC}">
                <c16:uniqueId val="{00000002-FE9A-4C9E-B5E5-536D6313177E}"/>
              </c:ext>
            </c:extLst>
          </c:dPt>
          <c:dPt>
            <c:idx val="2"/>
            <c:invertIfNegative val="0"/>
            <c:bubble3D val="0"/>
            <c:spPr>
              <a:solidFill>
                <a:srgbClr val="80BC00"/>
              </a:solidFill>
              <a:ln w="19050">
                <a:solidFill>
                  <a:schemeClr val="lt1"/>
                </a:solidFill>
              </a:ln>
              <a:effectLst/>
            </c:spPr>
            <c:extLst>
              <c:ext xmlns:c16="http://schemas.microsoft.com/office/drawing/2014/chart" uri="{C3380CC4-5D6E-409C-BE32-E72D297353CC}">
                <c16:uniqueId val="{00000000-FE9A-4C9E-B5E5-536D6313177E}"/>
              </c:ext>
            </c:extLst>
          </c:dPt>
          <c:dPt>
            <c:idx val="3"/>
            <c:invertIfNegative val="0"/>
            <c:bubble3D val="0"/>
            <c:spPr>
              <a:solidFill>
                <a:srgbClr val="80BC00"/>
              </a:solidFill>
              <a:ln w="19050">
                <a:solidFill>
                  <a:schemeClr val="lt1"/>
                </a:solidFill>
              </a:ln>
              <a:effectLst/>
            </c:spPr>
            <c:extLst>
              <c:ext xmlns:c16="http://schemas.microsoft.com/office/drawing/2014/chart" uri="{C3380CC4-5D6E-409C-BE32-E72D297353CC}">
                <c16:uniqueId val="{00000001-FE9A-4C9E-B5E5-536D6313177E}"/>
              </c:ext>
            </c:extLst>
          </c:dPt>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dLbls>
        <c:gapWidth val="150"/>
        <c:axId val="280429519"/>
        <c:axId val="282825823"/>
      </c:barChart>
      <c:catAx>
        <c:axId val="28042951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2825823"/>
        <c:crosses val="autoZero"/>
        <c:auto val="1"/>
        <c:lblAlgn val="ctr"/>
        <c:lblOffset val="100"/>
        <c:noMultiLvlLbl val="0"/>
      </c:catAx>
      <c:valAx>
        <c:axId val="28282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04295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ru-RU"/>
        </a:p>
      </c:txPr>
    </c:title>
    <c:autoTitleDeleted val="0"/>
    <c:plotArea>
      <c:layout/>
      <c:pieChart>
        <c:varyColors val="1"/>
        <c:ser>
          <c:idx val="0"/>
          <c:order val="0"/>
          <c:tx>
            <c:strRef>
              <c:f>Sheet1!$B$1</c:f>
              <c:strCache>
                <c:ptCount val="1"/>
                <c:pt idx="0">
                  <c:v>Train Dataset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2804-4E6B-9701-79679EE70B7B}"/>
              </c:ext>
            </c:extLst>
          </c:dPt>
          <c:dPt>
            <c:idx val="1"/>
            <c:bubble3D val="0"/>
            <c:spPr>
              <a:solidFill>
                <a:srgbClr val="FF5050"/>
              </a:solidFill>
              <a:ln w="19050">
                <a:solidFill>
                  <a:schemeClr val="lt1"/>
                </a:solidFill>
              </a:ln>
              <a:effectLst/>
            </c:spPr>
            <c:extLst>
              <c:ext xmlns:c16="http://schemas.microsoft.com/office/drawing/2014/chart" uri="{C3380CC4-5D6E-409C-BE32-E72D297353CC}">
                <c16:uniqueId val="{00000001-2804-4E6B-9701-79679EE70B7B}"/>
              </c:ext>
            </c:extLst>
          </c:dPt>
          <c:dLbls>
            <c:dLbl>
              <c:idx val="0"/>
              <c:tx>
                <c:rich>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Calibri" panose="020F0502020204030204" pitchFamily="34" charset="0"/>
                        <a:ea typeface="Calibri" panose="020F0502020204030204" pitchFamily="34" charset="0"/>
                        <a:cs typeface="Calibri" panose="020F0502020204030204" pitchFamily="34" charset="0"/>
                      </a:defRPr>
                    </a:pPr>
                    <a:fld id="{57A5EDB8-EA4A-4791-894D-4AE10B66A46C}" type="VALUE">
                      <a:rPr lang="en-US" sz="2000">
                        <a:solidFill>
                          <a:schemeClr val="bg1"/>
                        </a:solidFill>
                        <a:latin typeface="Calibri" panose="020F0502020204030204" pitchFamily="34" charset="0"/>
                        <a:ea typeface="Calibri" panose="020F0502020204030204" pitchFamily="34" charset="0"/>
                        <a:cs typeface="Calibri" panose="020F0502020204030204" pitchFamily="34" charset="0"/>
                      </a:rPr>
                      <a:pPr>
                        <a:defRPr sz="2000">
                          <a:solidFill>
                            <a:schemeClr val="bg1"/>
                          </a:solidFill>
                          <a:latin typeface="Calibri" panose="020F0502020204030204" pitchFamily="34" charset="0"/>
                          <a:ea typeface="Calibri" panose="020F0502020204030204" pitchFamily="34" charset="0"/>
                          <a:cs typeface="Calibri" panose="020F0502020204030204" pitchFamily="34" charset="0"/>
                        </a:defRPr>
                      </a:pPr>
                      <a:t>[VALUE]</a:t>
                    </a:fld>
                    <a:endParaRPr lang="ru-RU"/>
                  </a:p>
                </c:rich>
              </c:tx>
              <c:spPr>
                <a:noFill/>
                <a:ln>
                  <a:solidFill>
                    <a:schemeClr val="accent1"/>
                  </a:solid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Calibri" panose="020F0502020204030204" pitchFamily="34" charset="0"/>
                      <a:ea typeface="Calibri" panose="020F0502020204030204" pitchFamily="34" charset="0"/>
                      <a:cs typeface="Calibri" panose="020F0502020204030204" pitchFamily="34" charset="0"/>
                    </a:defRPr>
                  </a:pPr>
                  <a:endParaRPr lang="ru-RU"/>
                </a:p>
              </c:txPr>
              <c:dLblPos val="ctr"/>
              <c:showLegendKey val="0"/>
              <c:showVal val="1"/>
              <c:showCatName val="0"/>
              <c:showSerName val="0"/>
              <c:showPercent val="0"/>
              <c:showBubbleSize val="0"/>
              <c:extLst>
                <c:ext xmlns:c15="http://schemas.microsoft.com/office/drawing/2012/chart" uri="{CE6537A1-D6FC-4f65-9D91-7224C49458BB}">
                  <c15:layout>
                    <c:manualLayout>
                      <c:w val="0.32212475119391748"/>
                      <c:h val="0.17695000862940233"/>
                    </c:manualLayout>
                  </c15:layout>
                  <c15:dlblFieldTable/>
                  <c15:showDataLabelsRange val="0"/>
                </c:ext>
                <c:ext xmlns:c16="http://schemas.microsoft.com/office/drawing/2014/chart" uri="{C3380CC4-5D6E-409C-BE32-E72D297353CC}">
                  <c16:uniqueId val="{00000002-2804-4E6B-9701-79679EE70B7B}"/>
                </c:ext>
              </c:extLst>
            </c:dLbl>
            <c:dLbl>
              <c:idx val="1"/>
              <c:tx>
                <c:rich>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Calibri" panose="020F0502020204030204" pitchFamily="34" charset="0"/>
                        <a:ea typeface="Calibri" panose="020F0502020204030204" pitchFamily="34" charset="0"/>
                        <a:cs typeface="Calibri" panose="020F0502020204030204" pitchFamily="34" charset="0"/>
                      </a:defRPr>
                    </a:pPr>
                    <a:fld id="{0CBA3795-44BA-4A68-B502-BC43947334A4}" type="VALUE">
                      <a:rPr lang="en-US" sz="2000">
                        <a:solidFill>
                          <a:schemeClr val="bg1"/>
                        </a:solidFill>
                        <a:latin typeface="Calibri" panose="020F0502020204030204" pitchFamily="34" charset="0"/>
                        <a:ea typeface="Calibri" panose="020F0502020204030204" pitchFamily="34" charset="0"/>
                        <a:cs typeface="Calibri" panose="020F0502020204030204" pitchFamily="34" charset="0"/>
                      </a:rPr>
                      <a:pPr>
                        <a:defRPr sz="2000">
                          <a:solidFill>
                            <a:schemeClr val="bg1"/>
                          </a:solidFill>
                          <a:latin typeface="Calibri" panose="020F0502020204030204" pitchFamily="34" charset="0"/>
                          <a:ea typeface="Calibri" panose="020F0502020204030204" pitchFamily="34" charset="0"/>
                          <a:cs typeface="Calibri" panose="020F0502020204030204" pitchFamily="34" charset="0"/>
                        </a:defRPr>
                      </a:pPr>
                      <a:t>[VALUE]</a:t>
                    </a:fld>
                    <a:endParaRPr lang="ru-RU"/>
                  </a:p>
                </c:rich>
              </c:tx>
              <c:spPr>
                <a:noFill/>
                <a:ln>
                  <a:no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Calibri" panose="020F0502020204030204" pitchFamily="34" charset="0"/>
                      <a:ea typeface="Calibri" panose="020F0502020204030204" pitchFamily="34" charset="0"/>
                      <a:cs typeface="Calibri" panose="020F0502020204030204" pitchFamily="34" charset="0"/>
                    </a:defRPr>
                  </a:pPr>
                  <a:endParaRPr lang="ru-RU"/>
                </a:p>
              </c:txPr>
              <c:dLblPos val="ctr"/>
              <c:showLegendKey val="0"/>
              <c:showVal val="1"/>
              <c:showCatName val="0"/>
              <c:showSerName val="0"/>
              <c:showPercent val="0"/>
              <c:showBubbleSize val="0"/>
              <c:extLst>
                <c:ext xmlns:c15="http://schemas.microsoft.com/office/drawing/2012/chart" uri="{CE6537A1-D6FC-4f65-9D91-7224C49458BB}">
                  <c15:layout>
                    <c:manualLayout>
                      <c:w val="0.22470574065086968"/>
                      <c:h val="0.21785302569951545"/>
                    </c:manualLayout>
                  </c15:layout>
                  <c15:dlblFieldTable/>
                  <c15:showDataLabelsRange val="0"/>
                </c:ext>
                <c:ext xmlns:c16="http://schemas.microsoft.com/office/drawing/2014/chart" uri="{C3380CC4-5D6E-409C-BE32-E72D297353CC}">
                  <c16:uniqueId val="{00000001-2804-4E6B-9701-79679EE70B7B}"/>
                </c:ext>
              </c:extLst>
            </c:dLbl>
            <c:spPr>
              <a:noFill/>
              <a:ln>
                <a:solidFill>
                  <a:schemeClr val="accent1"/>
                </a:solid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ru-RU"/>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Да</c:v>
                </c:pt>
                <c:pt idx="1">
                  <c:v>Нет</c:v>
                </c:pt>
              </c:strCache>
            </c:strRef>
          </c:cat>
          <c:val>
            <c:numRef>
              <c:f>Sheet1!$B$2:$B$3</c:f>
              <c:numCache>
                <c:formatCode>General</c:formatCode>
                <c:ptCount val="2"/>
                <c:pt idx="0">
                  <c:v>1061</c:v>
                </c:pt>
                <c:pt idx="1">
                  <c:v>688</c:v>
                </c:pt>
              </c:numCache>
            </c:numRef>
          </c:val>
          <c:extLst>
            <c:ext xmlns:c16="http://schemas.microsoft.com/office/drawing/2014/chart" uri="{C3380CC4-5D6E-409C-BE32-E72D297353CC}">
              <c16:uniqueId val="{00000000-2804-4E6B-9701-79679EE70B7B}"/>
            </c:ext>
          </c:extLst>
        </c:ser>
        <c:dLbls>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Light" panose="020F0302020204030204" pitchFamily="34" charset="0"/>
              <a:ea typeface="Calibri Light" panose="020F0302020204030204" pitchFamily="34" charset="0"/>
              <a:cs typeface="Calibri Light" panose="020F0302020204030204" pitchFamily="34" charset="0"/>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Sheet1!$A$2:$A$7</cx:f>
        <cx:lvl ptCount="6">
          <cx:pt idx="0">L0</cx:pt>
          <cx:pt idx="1">L1</cx:pt>
          <cx:pt idx="2">L2</cx:pt>
          <cx:pt idx="3">L3</cx:pt>
          <cx:pt idx="4">L4</cx:pt>
          <cx:pt idx="5">L5</cx:pt>
        </cx:lvl>
      </cx:strDim>
      <cx:numDim type="val">
        <cx:f>Sheet1!$B$2:$B$7</cx:f>
        <cx:lvl ptCount="6" formatCode="Основной">
          <cx:pt idx="0">1264728</cx:pt>
          <cx:pt idx="1">1263062</cx:pt>
          <cx:pt idx="2">1263062</cx:pt>
          <cx:pt idx="3">1226396</cx:pt>
          <cx:pt idx="4">1094673</cx:pt>
          <cx:pt idx="5">1021827</cx:pt>
        </cx:lvl>
      </cx:numDim>
    </cx:data>
  </cx:chartData>
  <cx:chart>
    <cx:title pos="t" align="ctr" overlay="0">
      <cx:tx>
        <cx:rich>
          <a:bodyPr spcFirstLastPara="1" vertOverflow="ellipsis" horzOverflow="overflow" wrap="square" lIns="0" tIns="0" rIns="0" bIns="0" anchor="ctr" anchorCtr="1"/>
          <a:lstStyle/>
          <a:p>
            <a:pPr algn="ctr" rtl="0">
              <a:defRPr/>
            </a:pPr>
            <a:r>
              <a:rPr lang="ru-RU" sz="1862" b="0" i="0" u="none" strike="noStrike" baseline="0" dirty="0">
                <a:solidFill>
                  <a:srgbClr val="000000">
                    <a:lumMod val="65000"/>
                    <a:lumOff val="35000"/>
                  </a:srgbClr>
                </a:solidFill>
                <a:latin typeface="Arial"/>
              </a:rPr>
              <a:t>Символы контекста</a:t>
            </a:r>
            <a:endParaRPr lang="en-US" sz="1862" b="0" i="0" u="none" strike="noStrike" baseline="0" dirty="0">
              <a:solidFill>
                <a:srgbClr val="000000">
                  <a:lumMod val="65000"/>
                  <a:lumOff val="35000"/>
                </a:srgbClr>
              </a:solidFill>
              <a:latin typeface="Arial"/>
            </a:endParaRPr>
          </a:p>
        </cx:rich>
      </cx:tx>
    </cx:title>
    <cx:plotArea>
      <cx:plotAreaRegion>
        <cx:series layoutId="funnel" uniqueId="{B64D8ABB-06EC-4872-9A4B-B2FE63A1D5D5}">
          <cx:tx>
            <cx:txData>
              <cx:f>Sheet1!$B$1</cx:f>
              <cx:v>Series1</cx:v>
            </cx:txData>
          </cx:tx>
          <cx:dataLabels pos="ctr">
            <cx:visibility seriesName="0" categoryName="0" value="1"/>
          </cx:dataLabels>
          <cx:dataId val="0"/>
        </cx:series>
      </cx:plotAreaRegion>
      <cx:axis id="0">
        <cx:catScaling gapWidth="0.0599999987"/>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Sheet1!$A$2:$A$7</cx:f>
        <cx:lvl ptCount="6">
          <cx:pt idx="0">Category 1</cx:pt>
          <cx:pt idx="1">Category 2</cx:pt>
          <cx:pt idx="2">Category 3</cx:pt>
          <cx:pt idx="3">Category 4</cx:pt>
          <cx:pt idx="4">Category 5</cx:pt>
        </cx:lvl>
      </cx:strDim>
      <cx:numDim type="val">
        <cx:f>Sheet1!$B$2:$B$7</cx:f>
        <cx:lvl ptCount="6" formatCode="Основной">
          <cx:pt idx="0">202652</cx:pt>
          <cx:pt idx="1">202652</cx:pt>
          <cx:pt idx="2">202620</cx:pt>
          <cx:pt idx="3">172478</cx:pt>
          <cx:pt idx="4">129827</cx:pt>
          <cx:pt idx="5">129827</cx:pt>
        </cx:lvl>
      </cx:numDim>
    </cx:data>
  </cx:chartData>
  <cx:chart>
    <cx:title pos="t" align="ctr" overlay="0">
      <cx:tx>
        <cx:rich>
          <a:bodyPr spcFirstLastPara="1" vertOverflow="ellipsis" horzOverflow="overflow" wrap="square" lIns="0" tIns="0" rIns="0" bIns="0" anchor="ctr" anchorCtr="1"/>
          <a:lstStyle/>
          <a:p>
            <a:pPr algn="ctr" rtl="0">
              <a:defRPr/>
            </a:pPr>
            <a:r>
              <a:rPr lang="ru-RU" sz="1862" b="0" i="0" u="none" strike="noStrike" baseline="0" dirty="0">
                <a:solidFill>
                  <a:srgbClr val="000000">
                    <a:lumMod val="65000"/>
                    <a:lumOff val="35000"/>
                  </a:srgbClr>
                </a:solidFill>
                <a:latin typeface="Arial"/>
              </a:rPr>
              <a:t>Слова контекста</a:t>
            </a:r>
            <a:endParaRPr lang="en-US" sz="1862" b="0" i="0" u="none" strike="noStrike" baseline="0" dirty="0">
              <a:solidFill>
                <a:srgbClr val="000000">
                  <a:lumMod val="65000"/>
                  <a:lumOff val="35000"/>
                </a:srgbClr>
              </a:solidFill>
              <a:latin typeface="Arial"/>
            </a:endParaRPr>
          </a:p>
        </cx:rich>
      </cx:tx>
    </cx:title>
    <cx:plotArea>
      <cx:plotAreaRegion>
        <cx:series layoutId="funnel" uniqueId="{53173755-41C2-4209-8AEC-1248852CCA9E}">
          <cx:tx>
            <cx:txData>
              <cx:f>Sheet1!$B$1</cx:f>
              <cx:v>Series1</cx:v>
            </cx:txData>
          </cx:tx>
          <cx:dataLabels pos="ctr">
            <cx:visibility seriesName="0" categoryName="0" value="1"/>
          </cx:dataLabels>
          <cx:dataId val="0"/>
        </cx:series>
      </cx:plotAreaRegion>
      <cx:axis id="0" hidden="1">
        <cx:catScaling gapWidth="0.0599999987"/>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Sheet1!$A$2:$A$7</cx:f>
        <cx:lvl ptCount="6">
          <cx:pt idx="0">L0</cx:pt>
          <cx:pt idx="1">L1</cx:pt>
          <cx:pt idx="2">L2</cx:pt>
          <cx:pt idx="3">L3</cx:pt>
          <cx:pt idx="4">L4</cx:pt>
          <cx:pt idx="5">L5</cx:pt>
        </cx:lvl>
      </cx:strDim>
      <cx:numDim type="val">
        <cx:f>Sheet1!$B$2:$B$7</cx:f>
        <cx:lvl ptCount="6" formatCode="Основной">
          <cx:pt idx="0">72812</cx:pt>
          <cx:pt idx="1">72810</cx:pt>
          <cx:pt idx="2">72810</cx:pt>
          <cx:pt idx="3">70865</cx:pt>
          <cx:pt idx="4">56779</cx:pt>
          <cx:pt idx="5">52454</cx:pt>
        </cx:lvl>
      </cx:numDim>
    </cx:data>
  </cx:chartData>
  <cx:chart>
    <cx:title pos="t" align="ctr" overlay="0">
      <cx:tx>
        <cx:rich>
          <a:bodyPr spcFirstLastPara="1" vertOverflow="ellipsis" horzOverflow="overflow" wrap="square" lIns="0" tIns="0" rIns="0" bIns="0" anchor="ctr" anchorCtr="1"/>
          <a:lstStyle/>
          <a:p>
            <a:pPr algn="ctr" rtl="0">
              <a:defRPr/>
            </a:pPr>
            <a:r>
              <a:rPr lang="ru-RU" sz="1862" b="0" i="0" u="none" strike="noStrike" baseline="0" dirty="0">
                <a:solidFill>
                  <a:srgbClr val="000000">
                    <a:lumMod val="65000"/>
                    <a:lumOff val="35000"/>
                  </a:srgbClr>
                </a:solidFill>
                <a:latin typeface="Arial"/>
              </a:rPr>
              <a:t>Символы вопроса</a:t>
            </a:r>
            <a:endParaRPr lang="en-US" sz="1862" b="0" i="0" u="none" strike="noStrike" baseline="0" dirty="0">
              <a:solidFill>
                <a:srgbClr val="000000">
                  <a:lumMod val="65000"/>
                  <a:lumOff val="35000"/>
                </a:srgbClr>
              </a:solidFill>
              <a:latin typeface="Arial"/>
            </a:endParaRPr>
          </a:p>
        </cx:rich>
      </cx:tx>
    </cx:title>
    <cx:plotArea>
      <cx:plotAreaRegion>
        <cx:series layoutId="funnel" uniqueId="{912B18F8-0FD3-4528-A0DE-315C1F31C30E}">
          <cx:tx>
            <cx:txData>
              <cx:f>Sheet1!$B$1</cx:f>
              <cx:v>Series1</cx:v>
            </cx:txData>
          </cx:tx>
          <cx:dataLabels pos="ctr">
            <cx:visibility seriesName="0" categoryName="0" value="1"/>
          </cx:dataLabels>
          <cx:dataId val="0"/>
        </cx:series>
      </cx:plotAreaRegion>
      <cx:axis id="0">
        <cx:catScaling gapWidth="0.0599999987"/>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Sheet1!$A$2:$A$7</cx:f>
        <cx:lvl ptCount="6">
          <cx:pt idx="0">Category 1</cx:pt>
          <cx:pt idx="1">Category 2</cx:pt>
          <cx:pt idx="2">Category 3</cx:pt>
          <cx:pt idx="3">Category 4</cx:pt>
          <cx:pt idx="4">Category 5</cx:pt>
        </cx:lvl>
      </cx:strDim>
      <cx:numDim type="val">
        <cx:f>Sheet1!$B$2:$B$7</cx:f>
        <cx:lvl ptCount="6" formatCode="Основной">
          <cx:pt idx="0">13262</cx:pt>
          <cx:pt idx="1">13262</cx:pt>
          <cx:pt idx="2">13262</cx:pt>
          <cx:pt idx="3">11450</cx:pt>
          <cx:pt idx="4">7044</cx:pt>
          <cx:pt idx="5">7044</cx:pt>
        </cx:lvl>
      </cx:numDim>
    </cx:data>
  </cx:chartData>
  <cx:chart>
    <cx:title pos="t" align="ctr" overlay="0">
      <cx:tx>
        <cx:rich>
          <a:bodyPr spcFirstLastPara="1" vertOverflow="ellipsis" horzOverflow="overflow" wrap="square" lIns="0" tIns="0" rIns="0" bIns="0" anchor="ctr" anchorCtr="1"/>
          <a:lstStyle/>
          <a:p>
            <a:pPr algn="ctr" rtl="0">
              <a:defRPr/>
            </a:pPr>
            <a:r>
              <a:rPr lang="ru-RU" sz="1862" b="0" i="0" u="none" strike="noStrike" baseline="0" dirty="0">
                <a:solidFill>
                  <a:srgbClr val="000000">
                    <a:lumMod val="65000"/>
                    <a:lumOff val="35000"/>
                  </a:srgbClr>
                </a:solidFill>
                <a:latin typeface="Arial"/>
              </a:rPr>
              <a:t>Слова вопроса</a:t>
            </a:r>
            <a:endParaRPr lang="en-US" sz="1862" b="0" i="0" u="none" strike="noStrike" baseline="0" dirty="0">
              <a:solidFill>
                <a:srgbClr val="000000">
                  <a:lumMod val="65000"/>
                  <a:lumOff val="35000"/>
                </a:srgbClr>
              </a:solidFill>
              <a:latin typeface="Arial"/>
            </a:endParaRPr>
          </a:p>
        </cx:rich>
      </cx:tx>
    </cx:title>
    <cx:plotArea>
      <cx:plotAreaRegion>
        <cx:series layoutId="funnel" uniqueId="{E8E4FA51-FCB7-48D5-9873-B77731DD5BA9}">
          <cx:tx>
            <cx:txData>
              <cx:f>Sheet1!$B$1</cx:f>
              <cx:v>Series1</cx:v>
            </cx:txData>
          </cx:tx>
          <cx:dataLabels pos="ctr">
            <cx:visibility seriesName="0" categoryName="0" value="1"/>
          </cx:dataLabels>
          <cx:dataId val="0"/>
        </cx:series>
      </cx:plotAreaRegion>
      <cx:axis id="0" hidden="1">
        <cx:catScaling gapWidth="0.0599999987"/>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withinLinear" id="15">
  <a:schemeClr val="accent2"/>
</cs:colorStyle>
</file>

<file path=ppt/charts/colors14.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9">
  <a:schemeClr val="accent6"/>
</cs:colorStyle>
</file>

<file path=ppt/charts/colors6.xml><?xml version="1.0" encoding="utf-8"?>
<cs:colorStyle xmlns:cs="http://schemas.microsoft.com/office/drawing/2012/chartStyle" xmlns:a="http://schemas.openxmlformats.org/drawingml/2006/main" meth="withinLinear" id="19">
  <a:schemeClr val="accent6"/>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99" name="Google Shape;19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3213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2491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4854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9317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2919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6180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6381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0144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8140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3767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 name="Google Shape;2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4461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27" name="Google Shape;2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323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2" name="Google Shape;34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1198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8767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9929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2826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636920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8"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8"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
  <p:cSld name="Титул">
    <p:spTree>
      <p:nvGrpSpPr>
        <p:cNvPr id="1" name="Shape 14"/>
        <p:cNvGrpSpPr/>
        <p:nvPr/>
      </p:nvGrpSpPr>
      <p:grpSpPr>
        <a:xfrm>
          <a:off x="0" y="0"/>
          <a:ext cx="0" cy="0"/>
          <a:chOff x="0" y="0"/>
          <a:chExt cx="0" cy="0"/>
        </a:xfrm>
      </p:grpSpPr>
      <p:sp>
        <p:nvSpPr>
          <p:cNvPr id="15" name="Google Shape;15;p22"/>
          <p:cNvSpPr txBox="1">
            <a:spLocks noGrp="1"/>
          </p:cNvSpPr>
          <p:nvPr>
            <p:ph type="ctrTitle"/>
          </p:nvPr>
        </p:nvSpPr>
        <p:spPr>
          <a:xfrm>
            <a:off x="620489" y="4683228"/>
            <a:ext cx="8166064"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2"/>
          <p:cNvSpPr txBox="1">
            <a:spLocks noGrp="1"/>
          </p:cNvSpPr>
          <p:nvPr>
            <p:ph type="subTitle" idx="1"/>
          </p:nvPr>
        </p:nvSpPr>
        <p:spPr>
          <a:xfrm>
            <a:off x="620489" y="5596154"/>
            <a:ext cx="5921628" cy="337921"/>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Calibri"/>
              <a:buNone/>
              <a:defRPr sz="1800"/>
            </a:lvl1pPr>
            <a:lvl2pPr lvl="1" algn="ctr">
              <a:lnSpc>
                <a:spcPct val="90000"/>
              </a:lnSpc>
              <a:spcBef>
                <a:spcPts val="500"/>
              </a:spcBef>
              <a:spcAft>
                <a:spcPts val="0"/>
              </a:spcAft>
              <a:buClr>
                <a:schemeClr val="dk1"/>
              </a:buClr>
              <a:buSzPts val="2000"/>
              <a:buFont typeface="Calibri"/>
              <a:buNone/>
              <a:defRPr sz="2000"/>
            </a:lvl2pPr>
            <a:lvl3pPr lvl="2" algn="ctr">
              <a:lnSpc>
                <a:spcPct val="90000"/>
              </a:lnSpc>
              <a:spcBef>
                <a:spcPts val="500"/>
              </a:spcBef>
              <a:spcAft>
                <a:spcPts val="0"/>
              </a:spcAft>
              <a:buClr>
                <a:schemeClr val="dk1"/>
              </a:buClr>
              <a:buSzPts val="1800"/>
              <a:buFont typeface="Calibri"/>
              <a:buNone/>
              <a:defRPr sz="1800"/>
            </a:lvl3pPr>
            <a:lvl4pPr lvl="3" algn="ctr">
              <a:lnSpc>
                <a:spcPct val="90000"/>
              </a:lnSpc>
              <a:spcBef>
                <a:spcPts val="500"/>
              </a:spcBef>
              <a:spcAft>
                <a:spcPts val="0"/>
              </a:spcAft>
              <a:buClr>
                <a:schemeClr val="dk1"/>
              </a:buClr>
              <a:buSzPts val="1600"/>
              <a:buFont typeface="Calibri"/>
              <a:buNone/>
              <a:defRPr sz="1600"/>
            </a:lvl4pPr>
            <a:lvl5pPr lvl="4" algn="ctr">
              <a:lnSpc>
                <a:spcPct val="90000"/>
              </a:lnSpc>
              <a:spcBef>
                <a:spcPts val="500"/>
              </a:spcBef>
              <a:spcAft>
                <a:spcPts val="0"/>
              </a:spcAft>
              <a:buClr>
                <a:schemeClr val="dk1"/>
              </a:buClr>
              <a:buSzPts val="1600"/>
              <a:buFont typeface="Calibri"/>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7" name="Google Shape;17;p22"/>
          <p:cNvPicPr preferRelativeResize="0"/>
          <p:nvPr/>
        </p:nvPicPr>
        <p:blipFill rotWithShape="1">
          <a:blip r:embed="rId2">
            <a:alphaModFix/>
          </a:blip>
          <a:srcRect/>
          <a:stretch/>
        </p:blipFill>
        <p:spPr>
          <a:xfrm>
            <a:off x="0" y="-1"/>
            <a:ext cx="12191999" cy="4199467"/>
          </a:xfrm>
          <a:prstGeom prst="rect">
            <a:avLst/>
          </a:prstGeom>
          <a:noFill/>
          <a:ln>
            <a:noFill/>
          </a:ln>
        </p:spPr>
      </p:pic>
      <p:sp>
        <p:nvSpPr>
          <p:cNvPr id="18" name="Google Shape;18;p22"/>
          <p:cNvSpPr txBox="1">
            <a:spLocks noGrp="1"/>
          </p:cNvSpPr>
          <p:nvPr>
            <p:ph type="body" idx="2"/>
          </p:nvPr>
        </p:nvSpPr>
        <p:spPr>
          <a:xfrm>
            <a:off x="620489" y="6088616"/>
            <a:ext cx="5921627" cy="3379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0BC00"/>
              </a:buClr>
              <a:buSzPts val="1800"/>
              <a:buFont typeface="Calibri"/>
              <a:buNone/>
              <a:defRPr sz="1800"/>
            </a:lvl1pPr>
            <a:lvl2pPr marL="914400" lvl="1" indent="-228600" algn="l">
              <a:lnSpc>
                <a:spcPct val="90000"/>
              </a:lnSpc>
              <a:spcBef>
                <a:spcPts val="500"/>
              </a:spcBef>
              <a:spcAft>
                <a:spcPts val="0"/>
              </a:spcAft>
              <a:buClr>
                <a:srgbClr val="80BC00"/>
              </a:buClr>
              <a:buSzPts val="1400"/>
              <a:buFont typeface="Calibri"/>
              <a:buNone/>
              <a:defRPr sz="14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 name="Google Shape;19;p22"/>
          <p:cNvPicPr preferRelativeResize="0"/>
          <p:nvPr/>
        </p:nvPicPr>
        <p:blipFill rotWithShape="1">
          <a:blip r:embed="rId3">
            <a:alphaModFix/>
          </a:blip>
          <a:srcRect/>
          <a:stretch/>
        </p:blipFill>
        <p:spPr>
          <a:xfrm>
            <a:off x="634936" y="431463"/>
            <a:ext cx="1759226" cy="3958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Иконки (синий)">
  <p:cSld name="Иконки (синий)">
    <p:spTree>
      <p:nvGrpSpPr>
        <p:cNvPr id="1" name="Shape 125"/>
        <p:cNvGrpSpPr/>
        <p:nvPr/>
      </p:nvGrpSpPr>
      <p:grpSpPr>
        <a:xfrm>
          <a:off x="0" y="0"/>
          <a:ext cx="0" cy="0"/>
          <a:chOff x="0" y="0"/>
          <a:chExt cx="0" cy="0"/>
        </a:xfrm>
      </p:grpSpPr>
      <p:sp>
        <p:nvSpPr>
          <p:cNvPr id="126" name="Google Shape;126;p35"/>
          <p:cNvSpPr txBox="1">
            <a:spLocks noGrp="1"/>
          </p:cNvSpPr>
          <p:nvPr>
            <p:ph type="ctrTitle"/>
          </p:nvPr>
        </p:nvSpPr>
        <p:spPr>
          <a:xfrm>
            <a:off x="635003" y="628956"/>
            <a:ext cx="773430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27" name="Google Shape;127;p35"/>
          <p:cNvPicPr preferRelativeResize="0"/>
          <p:nvPr/>
        </p:nvPicPr>
        <p:blipFill rotWithShape="1">
          <a:blip r:embed="rId2">
            <a:alphaModFix/>
          </a:blip>
          <a:srcRect/>
          <a:stretch/>
        </p:blipFill>
        <p:spPr>
          <a:xfrm>
            <a:off x="819709" y="2057712"/>
            <a:ext cx="589424" cy="589424"/>
          </a:xfrm>
          <a:prstGeom prst="rect">
            <a:avLst/>
          </a:prstGeom>
          <a:noFill/>
          <a:ln>
            <a:noFill/>
          </a:ln>
        </p:spPr>
      </p:pic>
      <p:pic>
        <p:nvPicPr>
          <p:cNvPr id="128" name="Google Shape;128;p35"/>
          <p:cNvPicPr preferRelativeResize="0"/>
          <p:nvPr/>
        </p:nvPicPr>
        <p:blipFill rotWithShape="1">
          <a:blip r:embed="rId3">
            <a:alphaModFix/>
          </a:blip>
          <a:srcRect/>
          <a:stretch/>
        </p:blipFill>
        <p:spPr>
          <a:xfrm>
            <a:off x="2243155" y="2057712"/>
            <a:ext cx="589147" cy="589424"/>
          </a:xfrm>
          <a:prstGeom prst="rect">
            <a:avLst/>
          </a:prstGeom>
          <a:noFill/>
          <a:ln>
            <a:noFill/>
          </a:ln>
        </p:spPr>
      </p:pic>
      <p:pic>
        <p:nvPicPr>
          <p:cNvPr id="129" name="Google Shape;129;p35"/>
          <p:cNvPicPr preferRelativeResize="0"/>
          <p:nvPr/>
        </p:nvPicPr>
        <p:blipFill rotWithShape="1">
          <a:blip r:embed="rId4">
            <a:alphaModFix/>
          </a:blip>
          <a:srcRect/>
          <a:stretch/>
        </p:blipFill>
        <p:spPr>
          <a:xfrm>
            <a:off x="3666325" y="2082156"/>
            <a:ext cx="589424" cy="540535"/>
          </a:xfrm>
          <a:prstGeom prst="rect">
            <a:avLst/>
          </a:prstGeom>
          <a:noFill/>
          <a:ln>
            <a:noFill/>
          </a:ln>
        </p:spPr>
      </p:pic>
      <p:pic>
        <p:nvPicPr>
          <p:cNvPr id="130" name="Google Shape;130;p35"/>
          <p:cNvPicPr preferRelativeResize="0"/>
          <p:nvPr/>
        </p:nvPicPr>
        <p:blipFill rotWithShape="1">
          <a:blip r:embed="rId5">
            <a:alphaModFix/>
          </a:blip>
          <a:srcRect/>
          <a:stretch/>
        </p:blipFill>
        <p:spPr>
          <a:xfrm>
            <a:off x="5089633" y="2057712"/>
            <a:ext cx="589424" cy="589424"/>
          </a:xfrm>
          <a:prstGeom prst="rect">
            <a:avLst/>
          </a:prstGeom>
          <a:noFill/>
          <a:ln>
            <a:noFill/>
          </a:ln>
        </p:spPr>
      </p:pic>
      <p:pic>
        <p:nvPicPr>
          <p:cNvPr id="131" name="Google Shape;131;p35"/>
          <p:cNvPicPr preferRelativeResize="0"/>
          <p:nvPr/>
        </p:nvPicPr>
        <p:blipFill rotWithShape="1">
          <a:blip r:embed="rId6">
            <a:alphaModFix/>
          </a:blip>
          <a:srcRect/>
          <a:stretch/>
        </p:blipFill>
        <p:spPr>
          <a:xfrm>
            <a:off x="6512941" y="2057712"/>
            <a:ext cx="589424" cy="589424"/>
          </a:xfrm>
          <a:prstGeom prst="rect">
            <a:avLst/>
          </a:prstGeom>
          <a:noFill/>
          <a:ln>
            <a:noFill/>
          </a:ln>
        </p:spPr>
      </p:pic>
      <p:pic>
        <p:nvPicPr>
          <p:cNvPr id="132" name="Google Shape;132;p35"/>
          <p:cNvPicPr preferRelativeResize="0"/>
          <p:nvPr/>
        </p:nvPicPr>
        <p:blipFill rotWithShape="1">
          <a:blip r:embed="rId7">
            <a:alphaModFix/>
          </a:blip>
          <a:srcRect/>
          <a:stretch/>
        </p:blipFill>
        <p:spPr>
          <a:xfrm>
            <a:off x="7936387" y="2057712"/>
            <a:ext cx="589147" cy="589424"/>
          </a:xfrm>
          <a:prstGeom prst="rect">
            <a:avLst/>
          </a:prstGeom>
          <a:noFill/>
          <a:ln>
            <a:noFill/>
          </a:ln>
        </p:spPr>
      </p:pic>
      <p:pic>
        <p:nvPicPr>
          <p:cNvPr id="133" name="Google Shape;133;p35"/>
          <p:cNvPicPr preferRelativeResize="0"/>
          <p:nvPr/>
        </p:nvPicPr>
        <p:blipFill rotWithShape="1">
          <a:blip r:embed="rId8">
            <a:alphaModFix/>
          </a:blip>
          <a:srcRect/>
          <a:stretch/>
        </p:blipFill>
        <p:spPr>
          <a:xfrm>
            <a:off x="9359557" y="2057712"/>
            <a:ext cx="589424" cy="589424"/>
          </a:xfrm>
          <a:prstGeom prst="rect">
            <a:avLst/>
          </a:prstGeom>
          <a:noFill/>
          <a:ln>
            <a:noFill/>
          </a:ln>
        </p:spPr>
      </p:pic>
      <p:pic>
        <p:nvPicPr>
          <p:cNvPr id="134" name="Google Shape;134;p35"/>
          <p:cNvPicPr preferRelativeResize="0"/>
          <p:nvPr/>
        </p:nvPicPr>
        <p:blipFill rotWithShape="1">
          <a:blip r:embed="rId9">
            <a:alphaModFix/>
          </a:blip>
          <a:srcRect/>
          <a:stretch/>
        </p:blipFill>
        <p:spPr>
          <a:xfrm>
            <a:off x="10782867" y="2094585"/>
            <a:ext cx="589424" cy="515677"/>
          </a:xfrm>
          <a:prstGeom prst="rect">
            <a:avLst/>
          </a:prstGeom>
          <a:noFill/>
          <a:ln>
            <a:noFill/>
          </a:ln>
        </p:spPr>
      </p:pic>
      <p:pic>
        <p:nvPicPr>
          <p:cNvPr id="135" name="Google Shape;135;p35"/>
          <p:cNvPicPr preferRelativeResize="0"/>
          <p:nvPr/>
        </p:nvPicPr>
        <p:blipFill rotWithShape="1">
          <a:blip r:embed="rId10">
            <a:alphaModFix/>
          </a:blip>
          <a:srcRect/>
          <a:stretch/>
        </p:blipFill>
        <p:spPr>
          <a:xfrm>
            <a:off x="3693438" y="5487180"/>
            <a:ext cx="589424" cy="589424"/>
          </a:xfrm>
          <a:prstGeom prst="rect">
            <a:avLst/>
          </a:prstGeom>
          <a:noFill/>
          <a:ln>
            <a:noFill/>
          </a:ln>
        </p:spPr>
      </p:pic>
      <p:pic>
        <p:nvPicPr>
          <p:cNvPr id="136" name="Google Shape;136;p35"/>
          <p:cNvPicPr preferRelativeResize="0"/>
          <p:nvPr/>
        </p:nvPicPr>
        <p:blipFill rotWithShape="1">
          <a:blip r:embed="rId11">
            <a:alphaModFix/>
          </a:blip>
          <a:srcRect/>
          <a:stretch/>
        </p:blipFill>
        <p:spPr>
          <a:xfrm>
            <a:off x="5182431" y="5487180"/>
            <a:ext cx="466788" cy="589424"/>
          </a:xfrm>
          <a:prstGeom prst="rect">
            <a:avLst/>
          </a:prstGeom>
          <a:noFill/>
          <a:ln>
            <a:noFill/>
          </a:ln>
        </p:spPr>
      </p:pic>
      <p:pic>
        <p:nvPicPr>
          <p:cNvPr id="137" name="Google Shape;137;p35"/>
          <p:cNvPicPr preferRelativeResize="0"/>
          <p:nvPr/>
        </p:nvPicPr>
        <p:blipFill rotWithShape="1">
          <a:blip r:embed="rId12">
            <a:alphaModFix/>
          </a:blip>
          <a:srcRect/>
          <a:stretch/>
        </p:blipFill>
        <p:spPr>
          <a:xfrm>
            <a:off x="6548788" y="5622107"/>
            <a:ext cx="589424" cy="319570"/>
          </a:xfrm>
          <a:prstGeom prst="rect">
            <a:avLst/>
          </a:prstGeom>
          <a:noFill/>
          <a:ln>
            <a:noFill/>
          </a:ln>
        </p:spPr>
      </p:pic>
      <p:pic>
        <p:nvPicPr>
          <p:cNvPr id="138" name="Google Shape;138;p35"/>
          <p:cNvPicPr preferRelativeResize="0"/>
          <p:nvPr/>
        </p:nvPicPr>
        <p:blipFill rotWithShape="1">
          <a:blip r:embed="rId13">
            <a:alphaModFix/>
          </a:blip>
          <a:srcRect/>
          <a:stretch/>
        </p:blipFill>
        <p:spPr>
          <a:xfrm>
            <a:off x="10863850" y="4260804"/>
            <a:ext cx="466788" cy="589424"/>
          </a:xfrm>
          <a:prstGeom prst="rect">
            <a:avLst/>
          </a:prstGeom>
          <a:noFill/>
          <a:ln>
            <a:noFill/>
          </a:ln>
        </p:spPr>
      </p:pic>
      <p:pic>
        <p:nvPicPr>
          <p:cNvPr id="139" name="Google Shape;139;p35"/>
          <p:cNvPicPr preferRelativeResize="0"/>
          <p:nvPr/>
        </p:nvPicPr>
        <p:blipFill rotWithShape="1">
          <a:blip r:embed="rId14">
            <a:alphaModFix/>
          </a:blip>
          <a:srcRect/>
          <a:stretch/>
        </p:blipFill>
        <p:spPr>
          <a:xfrm>
            <a:off x="838199" y="4260804"/>
            <a:ext cx="589424" cy="589424"/>
          </a:xfrm>
          <a:prstGeom prst="rect">
            <a:avLst/>
          </a:prstGeom>
          <a:noFill/>
          <a:ln>
            <a:noFill/>
          </a:ln>
        </p:spPr>
      </p:pic>
      <p:pic>
        <p:nvPicPr>
          <p:cNvPr id="140" name="Google Shape;140;p35"/>
          <p:cNvPicPr preferRelativeResize="0"/>
          <p:nvPr/>
        </p:nvPicPr>
        <p:blipFill rotWithShape="1">
          <a:blip r:embed="rId15">
            <a:alphaModFix/>
          </a:blip>
          <a:srcRect/>
          <a:stretch/>
        </p:blipFill>
        <p:spPr>
          <a:xfrm>
            <a:off x="2261675" y="4260804"/>
            <a:ext cx="589424" cy="589424"/>
          </a:xfrm>
          <a:prstGeom prst="rect">
            <a:avLst/>
          </a:prstGeom>
          <a:noFill/>
          <a:ln>
            <a:noFill/>
          </a:ln>
        </p:spPr>
      </p:pic>
      <p:pic>
        <p:nvPicPr>
          <p:cNvPr id="141" name="Google Shape;141;p35"/>
          <p:cNvPicPr preferRelativeResize="0"/>
          <p:nvPr/>
        </p:nvPicPr>
        <p:blipFill rotWithShape="1">
          <a:blip r:embed="rId16">
            <a:alphaModFix/>
          </a:blip>
          <a:srcRect/>
          <a:stretch/>
        </p:blipFill>
        <p:spPr>
          <a:xfrm>
            <a:off x="3771051" y="4260804"/>
            <a:ext cx="417623" cy="589424"/>
          </a:xfrm>
          <a:prstGeom prst="rect">
            <a:avLst/>
          </a:prstGeom>
          <a:noFill/>
          <a:ln>
            <a:noFill/>
          </a:ln>
        </p:spPr>
      </p:pic>
      <p:pic>
        <p:nvPicPr>
          <p:cNvPr id="142" name="Google Shape;142;p35"/>
          <p:cNvPicPr preferRelativeResize="0"/>
          <p:nvPr/>
        </p:nvPicPr>
        <p:blipFill rotWithShape="1">
          <a:blip r:embed="rId17">
            <a:alphaModFix/>
          </a:blip>
          <a:srcRect/>
          <a:stretch/>
        </p:blipFill>
        <p:spPr>
          <a:xfrm>
            <a:off x="5108627" y="4273095"/>
            <a:ext cx="589424" cy="564841"/>
          </a:xfrm>
          <a:prstGeom prst="rect">
            <a:avLst/>
          </a:prstGeom>
          <a:noFill/>
          <a:ln>
            <a:noFill/>
          </a:ln>
        </p:spPr>
      </p:pic>
      <p:pic>
        <p:nvPicPr>
          <p:cNvPr id="143" name="Google Shape;143;p35"/>
          <p:cNvPicPr preferRelativeResize="0"/>
          <p:nvPr/>
        </p:nvPicPr>
        <p:blipFill rotWithShape="1">
          <a:blip r:embed="rId18">
            <a:alphaModFix/>
          </a:blip>
          <a:srcRect/>
          <a:stretch/>
        </p:blipFill>
        <p:spPr>
          <a:xfrm>
            <a:off x="6532103" y="4260804"/>
            <a:ext cx="589424" cy="589424"/>
          </a:xfrm>
          <a:prstGeom prst="rect">
            <a:avLst/>
          </a:prstGeom>
          <a:noFill/>
          <a:ln>
            <a:noFill/>
          </a:ln>
        </p:spPr>
      </p:pic>
      <p:pic>
        <p:nvPicPr>
          <p:cNvPr id="144" name="Google Shape;144;p35"/>
          <p:cNvPicPr preferRelativeResize="0"/>
          <p:nvPr/>
        </p:nvPicPr>
        <p:blipFill rotWithShape="1">
          <a:blip r:embed="rId19">
            <a:alphaModFix/>
          </a:blip>
          <a:srcRect/>
          <a:stretch/>
        </p:blipFill>
        <p:spPr>
          <a:xfrm>
            <a:off x="8016897" y="4260804"/>
            <a:ext cx="466788" cy="589424"/>
          </a:xfrm>
          <a:prstGeom prst="rect">
            <a:avLst/>
          </a:prstGeom>
          <a:noFill/>
          <a:ln>
            <a:noFill/>
          </a:ln>
        </p:spPr>
      </p:pic>
      <p:pic>
        <p:nvPicPr>
          <p:cNvPr id="145" name="Google Shape;145;p35"/>
          <p:cNvPicPr preferRelativeResize="0"/>
          <p:nvPr/>
        </p:nvPicPr>
        <p:blipFill rotWithShape="1">
          <a:blip r:embed="rId20">
            <a:alphaModFix/>
          </a:blip>
          <a:srcRect/>
          <a:stretch/>
        </p:blipFill>
        <p:spPr>
          <a:xfrm>
            <a:off x="9379055" y="4260804"/>
            <a:ext cx="589424" cy="589424"/>
          </a:xfrm>
          <a:prstGeom prst="rect">
            <a:avLst/>
          </a:prstGeom>
          <a:noFill/>
          <a:ln>
            <a:noFill/>
          </a:ln>
        </p:spPr>
      </p:pic>
      <p:pic>
        <p:nvPicPr>
          <p:cNvPr id="146" name="Google Shape;146;p35"/>
          <p:cNvPicPr preferRelativeResize="0"/>
          <p:nvPr/>
        </p:nvPicPr>
        <p:blipFill rotWithShape="1">
          <a:blip r:embed="rId21">
            <a:alphaModFix/>
          </a:blip>
          <a:srcRect/>
          <a:stretch/>
        </p:blipFill>
        <p:spPr>
          <a:xfrm>
            <a:off x="10831948" y="5487180"/>
            <a:ext cx="589147" cy="589424"/>
          </a:xfrm>
          <a:prstGeom prst="rect">
            <a:avLst/>
          </a:prstGeom>
          <a:noFill/>
          <a:ln>
            <a:noFill/>
          </a:ln>
        </p:spPr>
      </p:pic>
      <p:pic>
        <p:nvPicPr>
          <p:cNvPr id="147" name="Google Shape;147;p35"/>
          <p:cNvPicPr preferRelativeResize="0"/>
          <p:nvPr/>
        </p:nvPicPr>
        <p:blipFill rotWithShape="1">
          <a:blip r:embed="rId22">
            <a:alphaModFix/>
          </a:blip>
          <a:srcRect/>
          <a:stretch/>
        </p:blipFill>
        <p:spPr>
          <a:xfrm>
            <a:off x="8025490" y="5487180"/>
            <a:ext cx="491370" cy="589424"/>
          </a:xfrm>
          <a:prstGeom prst="rect">
            <a:avLst/>
          </a:prstGeom>
          <a:noFill/>
          <a:ln>
            <a:noFill/>
          </a:ln>
        </p:spPr>
      </p:pic>
      <p:pic>
        <p:nvPicPr>
          <p:cNvPr id="148" name="Google Shape;148;p35"/>
          <p:cNvPicPr preferRelativeResize="0"/>
          <p:nvPr/>
        </p:nvPicPr>
        <p:blipFill rotWithShape="1">
          <a:blip r:embed="rId23">
            <a:alphaModFix/>
          </a:blip>
          <a:srcRect/>
          <a:stretch/>
        </p:blipFill>
        <p:spPr>
          <a:xfrm>
            <a:off x="9404138" y="5511624"/>
            <a:ext cx="589424" cy="540535"/>
          </a:xfrm>
          <a:prstGeom prst="rect">
            <a:avLst/>
          </a:prstGeom>
          <a:noFill/>
          <a:ln>
            <a:noFill/>
          </a:ln>
        </p:spPr>
      </p:pic>
      <p:pic>
        <p:nvPicPr>
          <p:cNvPr id="149" name="Google Shape;149;p35"/>
          <p:cNvPicPr preferRelativeResize="0"/>
          <p:nvPr/>
        </p:nvPicPr>
        <p:blipFill rotWithShape="1">
          <a:blip r:embed="rId24">
            <a:alphaModFix/>
          </a:blip>
          <a:srcRect/>
          <a:stretch/>
        </p:blipFill>
        <p:spPr>
          <a:xfrm>
            <a:off x="852313" y="3146771"/>
            <a:ext cx="589424" cy="589424"/>
          </a:xfrm>
          <a:prstGeom prst="rect">
            <a:avLst/>
          </a:prstGeom>
          <a:noFill/>
          <a:ln>
            <a:noFill/>
          </a:ln>
        </p:spPr>
      </p:pic>
      <p:pic>
        <p:nvPicPr>
          <p:cNvPr id="150" name="Google Shape;150;p35"/>
          <p:cNvPicPr preferRelativeResize="0"/>
          <p:nvPr/>
        </p:nvPicPr>
        <p:blipFill rotWithShape="1">
          <a:blip r:embed="rId25">
            <a:alphaModFix/>
          </a:blip>
          <a:srcRect/>
          <a:stretch/>
        </p:blipFill>
        <p:spPr>
          <a:xfrm>
            <a:off x="838227" y="5487180"/>
            <a:ext cx="589147" cy="589424"/>
          </a:xfrm>
          <a:prstGeom prst="rect">
            <a:avLst/>
          </a:prstGeom>
          <a:noFill/>
          <a:ln>
            <a:noFill/>
          </a:ln>
        </p:spPr>
      </p:pic>
      <p:pic>
        <p:nvPicPr>
          <p:cNvPr id="151" name="Google Shape;151;p35"/>
          <p:cNvPicPr preferRelativeResize="0"/>
          <p:nvPr/>
        </p:nvPicPr>
        <p:blipFill rotWithShape="1">
          <a:blip r:embed="rId26">
            <a:alphaModFix/>
          </a:blip>
          <a:srcRect/>
          <a:stretch/>
        </p:blipFill>
        <p:spPr>
          <a:xfrm>
            <a:off x="2265763" y="5487180"/>
            <a:ext cx="589424" cy="589424"/>
          </a:xfrm>
          <a:prstGeom prst="rect">
            <a:avLst/>
          </a:prstGeom>
          <a:noFill/>
          <a:ln>
            <a:noFill/>
          </a:ln>
        </p:spPr>
      </p:pic>
      <p:pic>
        <p:nvPicPr>
          <p:cNvPr id="152" name="Google Shape;152;p35"/>
          <p:cNvPicPr preferRelativeResize="0"/>
          <p:nvPr/>
        </p:nvPicPr>
        <p:blipFill rotWithShape="1">
          <a:blip r:embed="rId27">
            <a:alphaModFix/>
          </a:blip>
          <a:srcRect/>
          <a:stretch/>
        </p:blipFill>
        <p:spPr>
          <a:xfrm>
            <a:off x="2270964" y="3146771"/>
            <a:ext cx="589424" cy="589424"/>
          </a:xfrm>
          <a:prstGeom prst="rect">
            <a:avLst/>
          </a:prstGeom>
          <a:noFill/>
          <a:ln>
            <a:noFill/>
          </a:ln>
        </p:spPr>
      </p:pic>
      <p:pic>
        <p:nvPicPr>
          <p:cNvPr id="153" name="Google Shape;153;p35"/>
          <p:cNvPicPr preferRelativeResize="0"/>
          <p:nvPr/>
        </p:nvPicPr>
        <p:blipFill rotWithShape="1">
          <a:blip r:embed="rId28">
            <a:alphaModFix/>
          </a:blip>
          <a:srcRect/>
          <a:stretch/>
        </p:blipFill>
        <p:spPr>
          <a:xfrm>
            <a:off x="3750933" y="3146771"/>
            <a:ext cx="466788" cy="589424"/>
          </a:xfrm>
          <a:prstGeom prst="rect">
            <a:avLst/>
          </a:prstGeom>
          <a:noFill/>
          <a:ln>
            <a:noFill/>
          </a:ln>
        </p:spPr>
      </p:pic>
      <p:pic>
        <p:nvPicPr>
          <p:cNvPr id="154" name="Google Shape;154;p35"/>
          <p:cNvPicPr preferRelativeResize="0"/>
          <p:nvPr/>
        </p:nvPicPr>
        <p:blipFill rotWithShape="1">
          <a:blip r:embed="rId29">
            <a:alphaModFix/>
          </a:blip>
          <a:srcRect/>
          <a:stretch/>
        </p:blipFill>
        <p:spPr>
          <a:xfrm>
            <a:off x="5108266" y="3183644"/>
            <a:ext cx="589424" cy="515677"/>
          </a:xfrm>
          <a:prstGeom prst="rect">
            <a:avLst/>
          </a:prstGeom>
          <a:noFill/>
          <a:ln>
            <a:noFill/>
          </a:ln>
        </p:spPr>
      </p:pic>
      <p:pic>
        <p:nvPicPr>
          <p:cNvPr id="155" name="Google Shape;155;p35"/>
          <p:cNvPicPr preferRelativeResize="0"/>
          <p:nvPr/>
        </p:nvPicPr>
        <p:blipFill rotWithShape="1">
          <a:blip r:embed="rId30">
            <a:alphaModFix/>
          </a:blip>
          <a:srcRect/>
          <a:stretch/>
        </p:blipFill>
        <p:spPr>
          <a:xfrm>
            <a:off x="6526917" y="3146771"/>
            <a:ext cx="589424" cy="589424"/>
          </a:xfrm>
          <a:prstGeom prst="rect">
            <a:avLst/>
          </a:prstGeom>
          <a:noFill/>
          <a:ln>
            <a:noFill/>
          </a:ln>
        </p:spPr>
      </p:pic>
      <p:pic>
        <p:nvPicPr>
          <p:cNvPr id="156" name="Google Shape;156;p35"/>
          <p:cNvPicPr preferRelativeResize="0"/>
          <p:nvPr/>
        </p:nvPicPr>
        <p:blipFill rotWithShape="1">
          <a:blip r:embed="rId31">
            <a:alphaModFix/>
          </a:blip>
          <a:srcRect/>
          <a:stretch/>
        </p:blipFill>
        <p:spPr>
          <a:xfrm>
            <a:off x="7970012" y="3146771"/>
            <a:ext cx="540535" cy="589424"/>
          </a:xfrm>
          <a:prstGeom prst="rect">
            <a:avLst/>
          </a:prstGeom>
          <a:noFill/>
          <a:ln>
            <a:noFill/>
          </a:ln>
        </p:spPr>
      </p:pic>
      <p:pic>
        <p:nvPicPr>
          <p:cNvPr id="157" name="Google Shape;157;p35"/>
          <p:cNvPicPr preferRelativeResize="0"/>
          <p:nvPr/>
        </p:nvPicPr>
        <p:blipFill rotWithShape="1">
          <a:blip r:embed="rId32">
            <a:alphaModFix/>
          </a:blip>
          <a:srcRect/>
          <a:stretch/>
        </p:blipFill>
        <p:spPr>
          <a:xfrm>
            <a:off x="9364219" y="3146771"/>
            <a:ext cx="589424" cy="589424"/>
          </a:xfrm>
          <a:prstGeom prst="rect">
            <a:avLst/>
          </a:prstGeom>
          <a:noFill/>
          <a:ln>
            <a:noFill/>
          </a:ln>
        </p:spPr>
      </p:pic>
      <p:pic>
        <p:nvPicPr>
          <p:cNvPr id="158" name="Google Shape;158;p35"/>
          <p:cNvPicPr preferRelativeResize="0"/>
          <p:nvPr/>
        </p:nvPicPr>
        <p:blipFill rotWithShape="1">
          <a:blip r:embed="rId33">
            <a:alphaModFix/>
          </a:blip>
          <a:srcRect/>
          <a:stretch/>
        </p:blipFill>
        <p:spPr>
          <a:xfrm>
            <a:off x="10782867" y="3146771"/>
            <a:ext cx="589424" cy="58942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Круговая диаграмма (зеленый)">
  <p:cSld name="Круговая диаграмма (зеленый)">
    <p:spTree>
      <p:nvGrpSpPr>
        <p:cNvPr id="1" name="Shape 159"/>
        <p:cNvGrpSpPr/>
        <p:nvPr/>
      </p:nvGrpSpPr>
      <p:grpSpPr>
        <a:xfrm>
          <a:off x="0" y="0"/>
          <a:ext cx="0" cy="0"/>
          <a:chOff x="0" y="0"/>
          <a:chExt cx="0" cy="0"/>
        </a:xfrm>
      </p:grpSpPr>
      <p:sp>
        <p:nvSpPr>
          <p:cNvPr id="160" name="Google Shape;160;p36"/>
          <p:cNvSpPr txBox="1">
            <a:spLocks noGrp="1"/>
          </p:cNvSpPr>
          <p:nvPr>
            <p:ph type="ctrTitle"/>
          </p:nvPr>
        </p:nvSpPr>
        <p:spPr>
          <a:xfrm>
            <a:off x="620489" y="628956"/>
            <a:ext cx="7952012"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36"/>
          <p:cNvSpPr txBox="1">
            <a:spLocks noGrp="1"/>
          </p:cNvSpPr>
          <p:nvPr>
            <p:ph type="body" idx="1"/>
          </p:nvPr>
        </p:nvSpPr>
        <p:spPr>
          <a:xfrm>
            <a:off x="620489" y="1895301"/>
            <a:ext cx="5165169" cy="394854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aphicFrame>
        <p:nvGraphicFramePr>
          <p:cNvPr id="162" name="Google Shape;162;p36"/>
          <p:cNvGraphicFramePr/>
          <p:nvPr/>
        </p:nvGraphicFramePr>
        <p:xfrm>
          <a:off x="6697980" y="1812175"/>
          <a:ext cx="4148050" cy="403167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3" name="Google Shape;163;p36"/>
          <p:cNvGraphicFramePr/>
          <p:nvPr/>
        </p:nvGraphicFramePr>
        <p:xfrm>
          <a:off x="6697980" y="1812175"/>
          <a:ext cx="4148050" cy="4031672"/>
        </p:xfrm>
        <a:graphic>
          <a:graphicData uri="http://schemas.openxmlformats.org/drawingml/2006/chart">
            <c:chart xmlns:c="http://schemas.openxmlformats.org/drawingml/2006/chart" xmlns:r="http://schemas.openxmlformats.org/officeDocument/2006/relationships" r:id="rId3"/>
          </a:graphicData>
        </a:graphic>
      </p:graphicFrame>
      <p:sp>
        <p:nvSpPr>
          <p:cNvPr id="164" name="Google Shape;164;p36"/>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Круговая диаграмма (синий)">
  <p:cSld name="Круговая диаграмма (синий)">
    <p:spTree>
      <p:nvGrpSpPr>
        <p:cNvPr id="1" name="Shape 165"/>
        <p:cNvGrpSpPr/>
        <p:nvPr/>
      </p:nvGrpSpPr>
      <p:grpSpPr>
        <a:xfrm>
          <a:off x="0" y="0"/>
          <a:ext cx="0" cy="0"/>
          <a:chOff x="0" y="0"/>
          <a:chExt cx="0" cy="0"/>
        </a:xfrm>
      </p:grpSpPr>
      <p:sp>
        <p:nvSpPr>
          <p:cNvPr id="166" name="Google Shape;166;p37"/>
          <p:cNvSpPr txBox="1">
            <a:spLocks noGrp="1"/>
          </p:cNvSpPr>
          <p:nvPr>
            <p:ph type="ctrTitle"/>
          </p:nvPr>
        </p:nvSpPr>
        <p:spPr>
          <a:xfrm>
            <a:off x="620489" y="628956"/>
            <a:ext cx="7952012"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37"/>
          <p:cNvSpPr txBox="1">
            <a:spLocks noGrp="1"/>
          </p:cNvSpPr>
          <p:nvPr>
            <p:ph type="body" idx="1"/>
          </p:nvPr>
        </p:nvSpPr>
        <p:spPr>
          <a:xfrm>
            <a:off x="620489" y="1895301"/>
            <a:ext cx="5165169" cy="394854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aphicFrame>
        <p:nvGraphicFramePr>
          <p:cNvPr id="168" name="Google Shape;168;p37"/>
          <p:cNvGraphicFramePr/>
          <p:nvPr/>
        </p:nvGraphicFramePr>
        <p:xfrm>
          <a:off x="6697980" y="1812175"/>
          <a:ext cx="4148050" cy="403167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9" name="Google Shape;169;p37"/>
          <p:cNvGraphicFramePr/>
          <p:nvPr/>
        </p:nvGraphicFramePr>
        <p:xfrm>
          <a:off x="6697980" y="1812175"/>
          <a:ext cx="4148050" cy="4031672"/>
        </p:xfrm>
        <a:graphic>
          <a:graphicData uri="http://schemas.openxmlformats.org/drawingml/2006/chart">
            <c:chart xmlns:c="http://schemas.openxmlformats.org/drawingml/2006/chart" xmlns:r="http://schemas.openxmlformats.org/officeDocument/2006/relationships" r:id="rId3"/>
          </a:graphicData>
        </a:graphic>
      </p:graphicFrame>
      <p:sp>
        <p:nvSpPr>
          <p:cNvPr id="170" name="Google Shape;170;p37"/>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Гистограмма (зеленый)">
  <p:cSld name="Гистограмма (зеленый)">
    <p:spTree>
      <p:nvGrpSpPr>
        <p:cNvPr id="1" name="Shape 171"/>
        <p:cNvGrpSpPr/>
        <p:nvPr/>
      </p:nvGrpSpPr>
      <p:grpSpPr>
        <a:xfrm>
          <a:off x="0" y="0"/>
          <a:ext cx="0" cy="0"/>
          <a:chOff x="0" y="0"/>
          <a:chExt cx="0" cy="0"/>
        </a:xfrm>
      </p:grpSpPr>
      <p:sp>
        <p:nvSpPr>
          <p:cNvPr id="172" name="Google Shape;172;p38"/>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8"/>
          <p:cNvSpPr txBox="1">
            <a:spLocks noGrp="1"/>
          </p:cNvSpPr>
          <p:nvPr>
            <p:ph type="body" idx="1"/>
          </p:nvPr>
        </p:nvSpPr>
        <p:spPr>
          <a:xfrm>
            <a:off x="620489" y="1895301"/>
            <a:ext cx="5165169" cy="394854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aphicFrame>
        <p:nvGraphicFramePr>
          <p:cNvPr id="174" name="Google Shape;174;p38"/>
          <p:cNvGraphicFramePr/>
          <p:nvPr/>
        </p:nvGraphicFramePr>
        <p:xfrm>
          <a:off x="6697980" y="1895301"/>
          <a:ext cx="4148050" cy="39485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5" name="Google Shape;175;p38"/>
          <p:cNvGraphicFramePr/>
          <p:nvPr/>
        </p:nvGraphicFramePr>
        <p:xfrm>
          <a:off x="6697980" y="1895301"/>
          <a:ext cx="4148050" cy="3948546"/>
        </p:xfrm>
        <a:graphic>
          <a:graphicData uri="http://schemas.openxmlformats.org/drawingml/2006/chart">
            <c:chart xmlns:c="http://schemas.openxmlformats.org/drawingml/2006/chart" xmlns:r="http://schemas.openxmlformats.org/officeDocument/2006/relationships" r:id="rId3"/>
          </a:graphicData>
        </a:graphic>
      </p:graphicFrame>
      <p:sp>
        <p:nvSpPr>
          <p:cNvPr id="176" name="Google Shape;176;p38"/>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Гистограмма (синий)">
  <p:cSld name="Гистограмма (синий)">
    <p:spTree>
      <p:nvGrpSpPr>
        <p:cNvPr id="1" name="Shape 177"/>
        <p:cNvGrpSpPr/>
        <p:nvPr/>
      </p:nvGrpSpPr>
      <p:grpSpPr>
        <a:xfrm>
          <a:off x="0" y="0"/>
          <a:ext cx="0" cy="0"/>
          <a:chOff x="0" y="0"/>
          <a:chExt cx="0" cy="0"/>
        </a:xfrm>
      </p:grpSpPr>
      <p:sp>
        <p:nvSpPr>
          <p:cNvPr id="178" name="Google Shape;178;p39"/>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39"/>
          <p:cNvSpPr txBox="1">
            <a:spLocks noGrp="1"/>
          </p:cNvSpPr>
          <p:nvPr>
            <p:ph type="body" idx="1"/>
          </p:nvPr>
        </p:nvSpPr>
        <p:spPr>
          <a:xfrm>
            <a:off x="620489" y="1895301"/>
            <a:ext cx="5165169" cy="394854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aphicFrame>
        <p:nvGraphicFramePr>
          <p:cNvPr id="180" name="Google Shape;180;p39"/>
          <p:cNvGraphicFramePr/>
          <p:nvPr/>
        </p:nvGraphicFramePr>
        <p:xfrm>
          <a:off x="6697980" y="1895301"/>
          <a:ext cx="4148050" cy="39485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1" name="Google Shape;181;p39"/>
          <p:cNvGraphicFramePr/>
          <p:nvPr/>
        </p:nvGraphicFramePr>
        <p:xfrm>
          <a:off x="6697980" y="1895301"/>
          <a:ext cx="4148050" cy="3948546"/>
        </p:xfrm>
        <a:graphic>
          <a:graphicData uri="http://schemas.openxmlformats.org/drawingml/2006/chart">
            <c:chart xmlns:c="http://schemas.openxmlformats.org/drawingml/2006/chart" xmlns:r="http://schemas.openxmlformats.org/officeDocument/2006/relationships" r:id="rId3"/>
          </a:graphicData>
        </a:graphic>
      </p:graphicFrame>
      <p:sp>
        <p:nvSpPr>
          <p:cNvPr id="182" name="Google Shape;182;p39"/>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Таблица (зеленый)">
  <p:cSld name="Таблица (зеленый)">
    <p:spTree>
      <p:nvGrpSpPr>
        <p:cNvPr id="1" name="Shape 183"/>
        <p:cNvGrpSpPr/>
        <p:nvPr/>
      </p:nvGrpSpPr>
      <p:grpSpPr>
        <a:xfrm>
          <a:off x="0" y="0"/>
          <a:ext cx="0" cy="0"/>
          <a:chOff x="0" y="0"/>
          <a:chExt cx="0" cy="0"/>
        </a:xfrm>
      </p:grpSpPr>
      <p:sp>
        <p:nvSpPr>
          <p:cNvPr id="184" name="Google Shape;184;p40"/>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aphicFrame>
        <p:nvGraphicFramePr>
          <p:cNvPr id="185" name="Google Shape;185;p40"/>
          <p:cNvGraphicFramePr/>
          <p:nvPr/>
        </p:nvGraphicFramePr>
        <p:xfrm>
          <a:off x="620489" y="1605189"/>
          <a:ext cx="3000000" cy="3000000"/>
        </p:xfrm>
        <a:graphic>
          <a:graphicData uri="http://schemas.openxmlformats.org/drawingml/2006/table">
            <a:tbl>
              <a:tblPr firstRow="1" bandRow="1">
                <a:noFill/>
                <a:tableStyleId>{2B380415-17A6-43DE-A5B4-2A3D13572C4F}</a:tableStyleId>
              </a:tblPr>
              <a:tblGrid>
                <a:gridCol w="2190200">
                  <a:extLst>
                    <a:ext uri="{9D8B030D-6E8A-4147-A177-3AD203B41FA5}">
                      <a16:colId xmlns:a16="http://schemas.microsoft.com/office/drawing/2014/main" val="20000"/>
                    </a:ext>
                  </a:extLst>
                </a:gridCol>
                <a:gridCol w="2190200">
                  <a:extLst>
                    <a:ext uri="{9D8B030D-6E8A-4147-A177-3AD203B41FA5}">
                      <a16:colId xmlns:a16="http://schemas.microsoft.com/office/drawing/2014/main" val="20001"/>
                    </a:ext>
                  </a:extLst>
                </a:gridCol>
                <a:gridCol w="2190200">
                  <a:extLst>
                    <a:ext uri="{9D8B030D-6E8A-4147-A177-3AD203B41FA5}">
                      <a16:colId xmlns:a16="http://schemas.microsoft.com/office/drawing/2014/main" val="20002"/>
                    </a:ext>
                  </a:extLst>
                </a:gridCol>
                <a:gridCol w="2190200">
                  <a:extLst>
                    <a:ext uri="{9D8B030D-6E8A-4147-A177-3AD203B41FA5}">
                      <a16:colId xmlns:a16="http://schemas.microsoft.com/office/drawing/2014/main" val="20003"/>
                    </a:ext>
                  </a:extLst>
                </a:gridCol>
                <a:gridCol w="2190200">
                  <a:extLst>
                    <a:ext uri="{9D8B030D-6E8A-4147-A177-3AD203B41FA5}">
                      <a16:colId xmlns:a16="http://schemas.microsoft.com/office/drawing/2014/main" val="20004"/>
                    </a:ext>
                  </a:extLst>
                </a:gridCol>
              </a:tblGrid>
              <a:tr h="6569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chemeClr val="dk1"/>
                        </a:buClr>
                        <a:buSzPts val="1800"/>
                        <a:buFont typeface="Arial"/>
                        <a:buNone/>
                      </a:pPr>
                      <a:r>
                        <a:rPr lang="ru-RU" sz="1800" u="none" strike="noStrike" cap="none"/>
                        <a:t>Название</a:t>
                      </a:r>
                      <a:endParaRPr sz="1400" u="none" strike="noStrike" cap="none"/>
                    </a:p>
                  </a:txBody>
                  <a:tcPr marL="7200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endParaRPr sz="1800" u="none" strike="noStrike" cap="none"/>
                    </a:p>
                    <a:p>
                      <a:pPr marL="0" marR="0" lvl="0" indent="0" algn="ctr" rtl="0">
                        <a:lnSpc>
                          <a:spcPct val="100000"/>
                        </a:lnSpc>
                        <a:spcBef>
                          <a:spcPts val="0"/>
                        </a:spcBef>
                        <a:spcAft>
                          <a:spcPts val="0"/>
                        </a:spcAft>
                        <a:buClr>
                          <a:schemeClr val="dk1"/>
                        </a:buClr>
                        <a:buSzPts val="1800"/>
                        <a:buFont typeface="Calibri"/>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endParaRPr sz="1800" u="none" strike="noStrike" cap="none"/>
                    </a:p>
                    <a:p>
                      <a:pPr marL="0" marR="0" lvl="0" indent="0" algn="ctr" rtl="0">
                        <a:lnSpc>
                          <a:spcPct val="100000"/>
                        </a:lnSpc>
                        <a:spcBef>
                          <a:spcPts val="0"/>
                        </a:spcBef>
                        <a:spcAft>
                          <a:spcPts val="0"/>
                        </a:spcAft>
                        <a:buClr>
                          <a:schemeClr val="dk1"/>
                        </a:buClr>
                        <a:buSzPts val="1800"/>
                        <a:buFont typeface="Calibri"/>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rgbClr val="000000"/>
                        </a:buClr>
                        <a:buSzPts val="1800"/>
                        <a:buFont typeface="Arial"/>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rgbClr val="000000"/>
                        </a:buClr>
                        <a:buSzPts val="1800"/>
                        <a:buFont typeface="Arial"/>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extLst>
                  <a:ext uri="{0D108BD9-81ED-4DB2-BD59-A6C34878D82A}">
                    <a16:rowId xmlns:a16="http://schemas.microsoft.com/office/drawing/2014/main" val="10000"/>
                  </a:ext>
                </a:extLst>
              </a:tr>
              <a:tr h="6357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ru-RU" sz="1400" u="none" strike="noStrike" cap="none"/>
                        <a:t>Текст</a:t>
                      </a:r>
                      <a:r>
                        <a:rPr lang="ru-RU" sz="1200" u="none" strike="noStrike" cap="none"/>
                        <a:t> </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p>
                      <a:pPr marL="0" marR="0" lvl="0" indent="0" algn="ctr" rtl="0">
                        <a:lnSpc>
                          <a:spcPct val="100000"/>
                        </a:lnSpc>
                        <a:spcBef>
                          <a:spcPts val="0"/>
                        </a:spcBef>
                        <a:spcAft>
                          <a:spcPts val="0"/>
                        </a:spcAft>
                        <a:buClr>
                          <a:srgbClr val="000000"/>
                        </a:buClr>
                        <a:buSzPts val="1200"/>
                        <a:buFont typeface="Arial"/>
                        <a:buNone/>
                      </a:pPr>
                      <a:r>
                        <a:rPr lang="ru-RU" sz="1200" u="none" strike="noStrike" cap="none"/>
                        <a:t>Текст</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3"/>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4"/>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5"/>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86" name="Google Shape;186;p40"/>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Таблица (синий)">
  <p:cSld name="Таблица (синий)">
    <p:spTree>
      <p:nvGrpSpPr>
        <p:cNvPr id="1" name="Shape 187"/>
        <p:cNvGrpSpPr/>
        <p:nvPr/>
      </p:nvGrpSpPr>
      <p:grpSpPr>
        <a:xfrm>
          <a:off x="0" y="0"/>
          <a:ext cx="0" cy="0"/>
          <a:chOff x="0" y="0"/>
          <a:chExt cx="0" cy="0"/>
        </a:xfrm>
      </p:grpSpPr>
      <p:sp>
        <p:nvSpPr>
          <p:cNvPr id="188" name="Google Shape;188;p41"/>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aphicFrame>
        <p:nvGraphicFramePr>
          <p:cNvPr id="189" name="Google Shape;189;p41"/>
          <p:cNvGraphicFramePr/>
          <p:nvPr/>
        </p:nvGraphicFramePr>
        <p:xfrm>
          <a:off x="620489" y="1605189"/>
          <a:ext cx="3000000" cy="3000000"/>
        </p:xfrm>
        <a:graphic>
          <a:graphicData uri="http://schemas.openxmlformats.org/drawingml/2006/table">
            <a:tbl>
              <a:tblPr firstRow="1" bandRow="1">
                <a:noFill/>
                <a:tableStyleId>{2B380415-17A6-43DE-A5B4-2A3D13572C4F}</a:tableStyleId>
              </a:tblPr>
              <a:tblGrid>
                <a:gridCol w="2190200">
                  <a:extLst>
                    <a:ext uri="{9D8B030D-6E8A-4147-A177-3AD203B41FA5}">
                      <a16:colId xmlns:a16="http://schemas.microsoft.com/office/drawing/2014/main" val="20000"/>
                    </a:ext>
                  </a:extLst>
                </a:gridCol>
                <a:gridCol w="2190200">
                  <a:extLst>
                    <a:ext uri="{9D8B030D-6E8A-4147-A177-3AD203B41FA5}">
                      <a16:colId xmlns:a16="http://schemas.microsoft.com/office/drawing/2014/main" val="20001"/>
                    </a:ext>
                  </a:extLst>
                </a:gridCol>
                <a:gridCol w="2190200">
                  <a:extLst>
                    <a:ext uri="{9D8B030D-6E8A-4147-A177-3AD203B41FA5}">
                      <a16:colId xmlns:a16="http://schemas.microsoft.com/office/drawing/2014/main" val="20002"/>
                    </a:ext>
                  </a:extLst>
                </a:gridCol>
                <a:gridCol w="2190200">
                  <a:extLst>
                    <a:ext uri="{9D8B030D-6E8A-4147-A177-3AD203B41FA5}">
                      <a16:colId xmlns:a16="http://schemas.microsoft.com/office/drawing/2014/main" val="20003"/>
                    </a:ext>
                  </a:extLst>
                </a:gridCol>
                <a:gridCol w="2190200">
                  <a:extLst>
                    <a:ext uri="{9D8B030D-6E8A-4147-A177-3AD203B41FA5}">
                      <a16:colId xmlns:a16="http://schemas.microsoft.com/office/drawing/2014/main" val="20004"/>
                    </a:ext>
                  </a:extLst>
                </a:gridCol>
              </a:tblGrid>
              <a:tr h="6569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chemeClr val="dk1"/>
                        </a:buClr>
                        <a:buSzPts val="1800"/>
                        <a:buFont typeface="Arial"/>
                        <a:buNone/>
                      </a:pPr>
                      <a:r>
                        <a:rPr lang="ru-RU" sz="1800" u="none" strike="noStrike" cap="none"/>
                        <a:t>Название</a:t>
                      </a:r>
                      <a:endParaRPr sz="1400" u="none" strike="noStrike" cap="none"/>
                    </a:p>
                  </a:txBody>
                  <a:tcPr marL="7200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endParaRPr sz="1800" u="none" strike="noStrike" cap="none"/>
                    </a:p>
                    <a:p>
                      <a:pPr marL="0" marR="0" lvl="0" indent="0" algn="ctr" rtl="0">
                        <a:lnSpc>
                          <a:spcPct val="100000"/>
                        </a:lnSpc>
                        <a:spcBef>
                          <a:spcPts val="0"/>
                        </a:spcBef>
                        <a:spcAft>
                          <a:spcPts val="0"/>
                        </a:spcAft>
                        <a:buClr>
                          <a:schemeClr val="dk1"/>
                        </a:buClr>
                        <a:buSzPts val="1800"/>
                        <a:buFont typeface="Calibri"/>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endParaRPr sz="1800" u="none" strike="noStrike" cap="none"/>
                    </a:p>
                    <a:p>
                      <a:pPr marL="0" marR="0" lvl="0" indent="0" algn="ctr" rtl="0">
                        <a:lnSpc>
                          <a:spcPct val="100000"/>
                        </a:lnSpc>
                        <a:spcBef>
                          <a:spcPts val="0"/>
                        </a:spcBef>
                        <a:spcAft>
                          <a:spcPts val="0"/>
                        </a:spcAft>
                        <a:buClr>
                          <a:schemeClr val="dk1"/>
                        </a:buClr>
                        <a:buSzPts val="1800"/>
                        <a:buFont typeface="Calibri"/>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rgbClr val="000000"/>
                        </a:buClr>
                        <a:buSzPts val="1800"/>
                        <a:buFont typeface="Arial"/>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rgbClr val="000000"/>
                        </a:buClr>
                        <a:buSzPts val="1800"/>
                        <a:buFont typeface="Arial"/>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extLst>
                  <a:ext uri="{0D108BD9-81ED-4DB2-BD59-A6C34878D82A}">
                    <a16:rowId xmlns:a16="http://schemas.microsoft.com/office/drawing/2014/main" val="10000"/>
                  </a:ext>
                </a:extLst>
              </a:tr>
              <a:tr h="6357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ru-RU" sz="1400" u="none" strike="noStrike" cap="none"/>
                        <a:t>Текст</a:t>
                      </a:r>
                      <a:r>
                        <a:rPr lang="ru-RU" sz="1200" u="none" strike="noStrike" cap="none"/>
                        <a:t> </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p>
                      <a:pPr marL="0" marR="0" lvl="0" indent="0" algn="ctr" rtl="0">
                        <a:lnSpc>
                          <a:spcPct val="100000"/>
                        </a:lnSpc>
                        <a:spcBef>
                          <a:spcPts val="0"/>
                        </a:spcBef>
                        <a:spcAft>
                          <a:spcPts val="0"/>
                        </a:spcAft>
                        <a:buClr>
                          <a:srgbClr val="000000"/>
                        </a:buClr>
                        <a:buSzPts val="1200"/>
                        <a:buFont typeface="Arial"/>
                        <a:buNone/>
                      </a:pPr>
                      <a:r>
                        <a:rPr lang="ru-RU" sz="1200" u="none" strike="noStrike" cap="none"/>
                        <a:t>Текст</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3"/>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4"/>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5"/>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90" name="Google Shape;190;p41"/>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Схема (зеленый)">
  <p:cSld name="Схема (зеленый)">
    <p:spTree>
      <p:nvGrpSpPr>
        <p:cNvPr id="1" name="Shape 191"/>
        <p:cNvGrpSpPr/>
        <p:nvPr/>
      </p:nvGrpSpPr>
      <p:grpSpPr>
        <a:xfrm>
          <a:off x="0" y="0"/>
          <a:ext cx="0" cy="0"/>
          <a:chOff x="0" y="0"/>
          <a:chExt cx="0" cy="0"/>
        </a:xfrm>
      </p:grpSpPr>
      <p:sp>
        <p:nvSpPr>
          <p:cNvPr id="192" name="Google Shape;192;p42"/>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42"/>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Схема (синий)">
  <p:cSld name="Схема (синий)">
    <p:spTree>
      <p:nvGrpSpPr>
        <p:cNvPr id="1" name="Shape 194"/>
        <p:cNvGrpSpPr/>
        <p:nvPr/>
      </p:nvGrpSpPr>
      <p:grpSpPr>
        <a:xfrm>
          <a:off x="0" y="0"/>
          <a:ext cx="0" cy="0"/>
          <a:chOff x="0" y="0"/>
          <a:chExt cx="0" cy="0"/>
        </a:xfrm>
      </p:grpSpPr>
      <p:sp>
        <p:nvSpPr>
          <p:cNvPr id="195" name="Google Shape;195;p43"/>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4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Заголовок раздела (синий)">
  <p:cSld name="Заголовок раздела (синий)">
    <p:bg>
      <p:bgPr>
        <a:solidFill>
          <a:srgbClr val="0071CE"/>
        </a:solidFill>
        <a:effectLst/>
      </p:bgPr>
    </p:bg>
    <p:spTree>
      <p:nvGrpSpPr>
        <p:cNvPr id="1" name="Shape 20"/>
        <p:cNvGrpSpPr/>
        <p:nvPr/>
      </p:nvGrpSpPr>
      <p:grpSpPr>
        <a:xfrm>
          <a:off x="0" y="0"/>
          <a:ext cx="0" cy="0"/>
          <a:chOff x="0" y="0"/>
          <a:chExt cx="0" cy="0"/>
        </a:xfrm>
      </p:grpSpPr>
      <p:sp>
        <p:nvSpPr>
          <p:cNvPr id="21" name="Google Shape;21;p23"/>
          <p:cNvSpPr txBox="1">
            <a:spLocks noGrp="1"/>
          </p:cNvSpPr>
          <p:nvPr>
            <p:ph type="title"/>
          </p:nvPr>
        </p:nvSpPr>
        <p:spPr>
          <a:xfrm>
            <a:off x="831850" y="2834640"/>
            <a:ext cx="10515600" cy="192024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текст+картинка (синий)">
  <p:cSld name="текст+картинка (синий)">
    <p:spTree>
      <p:nvGrpSpPr>
        <p:cNvPr id="1" name="Shape 22"/>
        <p:cNvGrpSpPr/>
        <p:nvPr/>
      </p:nvGrpSpPr>
      <p:grpSpPr>
        <a:xfrm>
          <a:off x="0" y="0"/>
          <a:ext cx="0" cy="0"/>
          <a:chOff x="0" y="0"/>
          <a:chExt cx="0" cy="0"/>
        </a:xfrm>
      </p:grpSpPr>
      <p:sp>
        <p:nvSpPr>
          <p:cNvPr id="23" name="Google Shape;23;p24"/>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4"/>
          <p:cNvSpPr txBox="1">
            <a:spLocks noGrp="1"/>
          </p:cNvSpPr>
          <p:nvPr>
            <p:ph type="subTitle" idx="1"/>
          </p:nvPr>
        </p:nvSpPr>
        <p:spPr>
          <a:xfrm>
            <a:off x="620489" y="1948079"/>
            <a:ext cx="5703917" cy="928125"/>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Calibri"/>
              <a:buNone/>
              <a:defRPr sz="1800"/>
            </a:lvl1pPr>
            <a:lvl2pPr lvl="1" algn="ctr">
              <a:lnSpc>
                <a:spcPct val="90000"/>
              </a:lnSpc>
              <a:spcBef>
                <a:spcPts val="500"/>
              </a:spcBef>
              <a:spcAft>
                <a:spcPts val="0"/>
              </a:spcAft>
              <a:buClr>
                <a:schemeClr val="dk1"/>
              </a:buClr>
              <a:buSzPts val="2000"/>
              <a:buFont typeface="Calibri"/>
              <a:buNone/>
              <a:defRPr sz="2000"/>
            </a:lvl2pPr>
            <a:lvl3pPr lvl="2" algn="ctr">
              <a:lnSpc>
                <a:spcPct val="90000"/>
              </a:lnSpc>
              <a:spcBef>
                <a:spcPts val="500"/>
              </a:spcBef>
              <a:spcAft>
                <a:spcPts val="0"/>
              </a:spcAft>
              <a:buClr>
                <a:schemeClr val="dk1"/>
              </a:buClr>
              <a:buSzPts val="1800"/>
              <a:buFont typeface="Calibri"/>
              <a:buNone/>
              <a:defRPr sz="1800"/>
            </a:lvl3pPr>
            <a:lvl4pPr lvl="3" algn="ctr">
              <a:lnSpc>
                <a:spcPct val="90000"/>
              </a:lnSpc>
              <a:spcBef>
                <a:spcPts val="500"/>
              </a:spcBef>
              <a:spcAft>
                <a:spcPts val="0"/>
              </a:spcAft>
              <a:buClr>
                <a:schemeClr val="dk1"/>
              </a:buClr>
              <a:buSzPts val="1600"/>
              <a:buFont typeface="Calibri"/>
              <a:buNone/>
              <a:defRPr sz="1600"/>
            </a:lvl4pPr>
            <a:lvl5pPr lvl="4" algn="ctr">
              <a:lnSpc>
                <a:spcPct val="90000"/>
              </a:lnSpc>
              <a:spcBef>
                <a:spcPts val="500"/>
              </a:spcBef>
              <a:spcAft>
                <a:spcPts val="0"/>
              </a:spcAft>
              <a:buClr>
                <a:schemeClr val="dk1"/>
              </a:buClr>
              <a:buSzPts val="1600"/>
              <a:buFont typeface="Calibri"/>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 name="Google Shape;25;p24"/>
          <p:cNvSpPr>
            <a:spLocks noGrp="1"/>
          </p:cNvSpPr>
          <p:nvPr>
            <p:ph type="pic" idx="2"/>
          </p:nvPr>
        </p:nvSpPr>
        <p:spPr>
          <a:xfrm>
            <a:off x="6734629" y="1948079"/>
            <a:ext cx="4619172" cy="3982547"/>
          </a:xfrm>
          <a:prstGeom prst="rect">
            <a:avLst/>
          </a:prstGeom>
          <a:noFill/>
          <a:ln>
            <a:noFill/>
          </a:ln>
        </p:spPr>
      </p:sp>
      <p:sp>
        <p:nvSpPr>
          <p:cNvPr id="26" name="Google Shape;26;p24"/>
          <p:cNvSpPr txBox="1">
            <a:spLocks noGrp="1"/>
          </p:cNvSpPr>
          <p:nvPr>
            <p:ph type="body" idx="3"/>
          </p:nvPr>
        </p:nvSpPr>
        <p:spPr>
          <a:xfrm>
            <a:off x="620488" y="3308782"/>
            <a:ext cx="5703917" cy="262184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80BC00"/>
              </a:buClr>
              <a:buSzPts val="1800"/>
              <a:buFont typeface="Noto Sans"/>
              <a:buChar char="▪"/>
              <a:defRPr sz="1800"/>
            </a:lvl1pPr>
            <a:lvl2pPr marL="914400" lvl="1" indent="-317500" algn="l">
              <a:lnSpc>
                <a:spcPct val="90000"/>
              </a:lnSpc>
              <a:spcBef>
                <a:spcPts val="500"/>
              </a:spcBef>
              <a:spcAft>
                <a:spcPts val="0"/>
              </a:spcAft>
              <a:buClr>
                <a:srgbClr val="80BC00"/>
              </a:buClr>
              <a:buSzPts val="1400"/>
              <a:buFont typeface="Noto Sans"/>
              <a:buChar char="▪"/>
              <a:defRPr sz="14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24"/>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Текст+картинка (зеленый) 2">
  <p:cSld name="Текст+картинка (зеленый) 2">
    <p:spTree>
      <p:nvGrpSpPr>
        <p:cNvPr id="1" name="Shape 28"/>
        <p:cNvGrpSpPr/>
        <p:nvPr/>
      </p:nvGrpSpPr>
      <p:grpSpPr>
        <a:xfrm>
          <a:off x="0" y="0"/>
          <a:ext cx="0" cy="0"/>
          <a:chOff x="0" y="0"/>
          <a:chExt cx="0" cy="0"/>
        </a:xfrm>
      </p:grpSpPr>
      <p:sp>
        <p:nvSpPr>
          <p:cNvPr id="29" name="Google Shape;29;p25"/>
          <p:cNvSpPr>
            <a:spLocks noGrp="1"/>
          </p:cNvSpPr>
          <p:nvPr>
            <p:ph type="pic" idx="2"/>
          </p:nvPr>
        </p:nvSpPr>
        <p:spPr>
          <a:xfrm>
            <a:off x="6734630" y="0"/>
            <a:ext cx="5457370" cy="6857999"/>
          </a:xfrm>
          <a:prstGeom prst="rect">
            <a:avLst/>
          </a:prstGeom>
          <a:noFill/>
          <a:ln>
            <a:noFill/>
          </a:ln>
        </p:spPr>
      </p:sp>
      <p:sp>
        <p:nvSpPr>
          <p:cNvPr id="30" name="Google Shape;30;p25"/>
          <p:cNvSpPr/>
          <p:nvPr/>
        </p:nvSpPr>
        <p:spPr>
          <a:xfrm>
            <a:off x="-1" y="1719131"/>
            <a:ext cx="7743825" cy="1262193"/>
          </a:xfrm>
          <a:custGeom>
            <a:avLst/>
            <a:gdLst/>
            <a:ahLst/>
            <a:cxnLst/>
            <a:rect l="l" t="t" r="r" b="b"/>
            <a:pathLst>
              <a:path w="13111480" h="2016125" extrusionOk="0">
                <a:moveTo>
                  <a:pt x="0" y="2015697"/>
                </a:moveTo>
                <a:lnTo>
                  <a:pt x="13111422" y="2015697"/>
                </a:lnTo>
                <a:lnTo>
                  <a:pt x="13111422" y="0"/>
                </a:lnTo>
                <a:lnTo>
                  <a:pt x="0" y="0"/>
                </a:lnTo>
                <a:lnTo>
                  <a:pt x="0" y="2015697"/>
                </a:lnTo>
                <a:close/>
              </a:path>
            </a:pathLst>
          </a:custGeom>
          <a:solidFill>
            <a:srgbClr val="80BC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 name="Google Shape;31;p25"/>
          <p:cNvSpPr/>
          <p:nvPr/>
        </p:nvSpPr>
        <p:spPr>
          <a:xfrm>
            <a:off x="-1" y="1719131"/>
            <a:ext cx="7743825" cy="1262193"/>
          </a:xfrm>
          <a:custGeom>
            <a:avLst/>
            <a:gdLst/>
            <a:ahLst/>
            <a:cxnLst/>
            <a:rect l="l" t="t" r="r" b="b"/>
            <a:pathLst>
              <a:path w="13111480" h="2016125" extrusionOk="0">
                <a:moveTo>
                  <a:pt x="0" y="2015697"/>
                </a:moveTo>
                <a:lnTo>
                  <a:pt x="13111422" y="2015697"/>
                </a:lnTo>
                <a:lnTo>
                  <a:pt x="13111422" y="0"/>
                </a:lnTo>
                <a:lnTo>
                  <a:pt x="0" y="0"/>
                </a:lnTo>
                <a:lnTo>
                  <a:pt x="0" y="2015697"/>
                </a:lnTo>
                <a:close/>
              </a:path>
            </a:pathLst>
          </a:custGeom>
          <a:solidFill>
            <a:srgbClr val="80BC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 name="Google Shape;32;p25"/>
          <p:cNvSpPr txBox="1">
            <a:spLocks noGrp="1"/>
          </p:cNvSpPr>
          <p:nvPr>
            <p:ph type="ctrTitle"/>
          </p:nvPr>
        </p:nvSpPr>
        <p:spPr>
          <a:xfrm>
            <a:off x="620489" y="628956"/>
            <a:ext cx="5703916"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5"/>
          <p:cNvSpPr txBox="1">
            <a:spLocks noGrp="1"/>
          </p:cNvSpPr>
          <p:nvPr>
            <p:ph type="subTitle" idx="1"/>
          </p:nvPr>
        </p:nvSpPr>
        <p:spPr>
          <a:xfrm>
            <a:off x="620489" y="1948079"/>
            <a:ext cx="6724651" cy="928125"/>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1800"/>
              <a:buFont typeface="Calibri"/>
              <a:buNone/>
              <a:defRPr sz="1800">
                <a:solidFill>
                  <a:schemeClr val="lt1"/>
                </a:solidFill>
              </a:defRPr>
            </a:lvl1pPr>
            <a:lvl2pPr lvl="1" algn="ctr">
              <a:lnSpc>
                <a:spcPct val="90000"/>
              </a:lnSpc>
              <a:spcBef>
                <a:spcPts val="500"/>
              </a:spcBef>
              <a:spcAft>
                <a:spcPts val="0"/>
              </a:spcAft>
              <a:buClr>
                <a:schemeClr val="dk1"/>
              </a:buClr>
              <a:buSzPts val="2000"/>
              <a:buFont typeface="Calibri"/>
              <a:buNone/>
              <a:defRPr sz="2000"/>
            </a:lvl2pPr>
            <a:lvl3pPr lvl="2" algn="ctr">
              <a:lnSpc>
                <a:spcPct val="90000"/>
              </a:lnSpc>
              <a:spcBef>
                <a:spcPts val="500"/>
              </a:spcBef>
              <a:spcAft>
                <a:spcPts val="0"/>
              </a:spcAft>
              <a:buClr>
                <a:schemeClr val="dk1"/>
              </a:buClr>
              <a:buSzPts val="1800"/>
              <a:buFont typeface="Calibri"/>
              <a:buNone/>
              <a:defRPr sz="1800"/>
            </a:lvl3pPr>
            <a:lvl4pPr lvl="3" algn="ctr">
              <a:lnSpc>
                <a:spcPct val="90000"/>
              </a:lnSpc>
              <a:spcBef>
                <a:spcPts val="500"/>
              </a:spcBef>
              <a:spcAft>
                <a:spcPts val="0"/>
              </a:spcAft>
              <a:buClr>
                <a:schemeClr val="dk1"/>
              </a:buClr>
              <a:buSzPts val="1600"/>
              <a:buFont typeface="Calibri"/>
              <a:buNone/>
              <a:defRPr sz="1600"/>
            </a:lvl4pPr>
            <a:lvl5pPr lvl="4" algn="ctr">
              <a:lnSpc>
                <a:spcPct val="90000"/>
              </a:lnSpc>
              <a:spcBef>
                <a:spcPts val="500"/>
              </a:spcBef>
              <a:spcAft>
                <a:spcPts val="0"/>
              </a:spcAft>
              <a:buClr>
                <a:schemeClr val="dk1"/>
              </a:buClr>
              <a:buSzPts val="1600"/>
              <a:buFont typeface="Calibri"/>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25"/>
          <p:cNvSpPr txBox="1">
            <a:spLocks noGrp="1"/>
          </p:cNvSpPr>
          <p:nvPr>
            <p:ph type="body" idx="3"/>
          </p:nvPr>
        </p:nvSpPr>
        <p:spPr>
          <a:xfrm>
            <a:off x="620489" y="4700455"/>
            <a:ext cx="5703916" cy="123017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80BC00"/>
              </a:buClr>
              <a:buSzPts val="1800"/>
              <a:buFont typeface="Noto Sans"/>
              <a:buChar char="▪"/>
              <a:defRPr sz="1800"/>
            </a:lvl1pPr>
            <a:lvl2pPr marL="914400" lvl="1" indent="-317500" algn="l">
              <a:lnSpc>
                <a:spcPct val="90000"/>
              </a:lnSpc>
              <a:spcBef>
                <a:spcPts val="500"/>
              </a:spcBef>
              <a:spcAft>
                <a:spcPts val="0"/>
              </a:spcAft>
              <a:buClr>
                <a:srgbClr val="80BC00"/>
              </a:buClr>
              <a:buSzPts val="1400"/>
              <a:buFont typeface="Noto Sans"/>
              <a:buChar char="▪"/>
              <a:defRPr sz="14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25"/>
          <p:cNvSpPr txBox="1">
            <a:spLocks noGrp="1"/>
          </p:cNvSpPr>
          <p:nvPr>
            <p:ph type="body" idx="4"/>
          </p:nvPr>
        </p:nvSpPr>
        <p:spPr>
          <a:xfrm>
            <a:off x="620490" y="3305175"/>
            <a:ext cx="5703888" cy="108585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5"/>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Текст+картинка (синий) 2">
  <p:cSld name="Текст+картинка (синий) 2">
    <p:spTree>
      <p:nvGrpSpPr>
        <p:cNvPr id="1" name="Shape 37"/>
        <p:cNvGrpSpPr/>
        <p:nvPr/>
      </p:nvGrpSpPr>
      <p:grpSpPr>
        <a:xfrm>
          <a:off x="0" y="0"/>
          <a:ext cx="0" cy="0"/>
          <a:chOff x="0" y="0"/>
          <a:chExt cx="0" cy="0"/>
        </a:xfrm>
      </p:grpSpPr>
      <p:sp>
        <p:nvSpPr>
          <p:cNvPr id="38" name="Google Shape;38;p26"/>
          <p:cNvSpPr>
            <a:spLocks noGrp="1"/>
          </p:cNvSpPr>
          <p:nvPr>
            <p:ph type="pic" idx="2"/>
          </p:nvPr>
        </p:nvSpPr>
        <p:spPr>
          <a:xfrm>
            <a:off x="6734630" y="0"/>
            <a:ext cx="5457370" cy="6857999"/>
          </a:xfrm>
          <a:prstGeom prst="rect">
            <a:avLst/>
          </a:prstGeom>
          <a:noFill/>
          <a:ln>
            <a:noFill/>
          </a:ln>
        </p:spPr>
      </p:sp>
      <p:sp>
        <p:nvSpPr>
          <p:cNvPr id="39" name="Google Shape;39;p26"/>
          <p:cNvSpPr txBox="1">
            <a:spLocks noGrp="1"/>
          </p:cNvSpPr>
          <p:nvPr>
            <p:ph type="ctrTitle"/>
          </p:nvPr>
        </p:nvSpPr>
        <p:spPr>
          <a:xfrm>
            <a:off x="620489" y="628956"/>
            <a:ext cx="5703916"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6"/>
          <p:cNvSpPr txBox="1">
            <a:spLocks noGrp="1"/>
          </p:cNvSpPr>
          <p:nvPr>
            <p:ph type="body" idx="1"/>
          </p:nvPr>
        </p:nvSpPr>
        <p:spPr>
          <a:xfrm>
            <a:off x="620489" y="4700455"/>
            <a:ext cx="5703916" cy="123017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80BC00"/>
              </a:buClr>
              <a:buSzPts val="1800"/>
              <a:buFont typeface="Noto Sans"/>
              <a:buChar char="▪"/>
              <a:defRPr sz="1800">
                <a:latin typeface="Calibri"/>
                <a:ea typeface="Calibri"/>
                <a:cs typeface="Calibri"/>
                <a:sym typeface="Calibri"/>
              </a:defRPr>
            </a:lvl1pPr>
            <a:lvl2pPr marL="914400" lvl="1" indent="-317500" algn="l">
              <a:lnSpc>
                <a:spcPct val="90000"/>
              </a:lnSpc>
              <a:spcBef>
                <a:spcPts val="500"/>
              </a:spcBef>
              <a:spcAft>
                <a:spcPts val="0"/>
              </a:spcAft>
              <a:buClr>
                <a:srgbClr val="80BC00"/>
              </a:buClr>
              <a:buSzPts val="1400"/>
              <a:buFont typeface="Noto Sans"/>
              <a:buChar char="▪"/>
              <a:defRPr sz="1400">
                <a:latin typeface="Calibri"/>
                <a:ea typeface="Calibri"/>
                <a:cs typeface="Calibri"/>
                <a:sym typeface="Calibri"/>
              </a:defRPr>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6"/>
          <p:cNvSpPr txBox="1">
            <a:spLocks noGrp="1"/>
          </p:cNvSpPr>
          <p:nvPr>
            <p:ph type="body" idx="3"/>
          </p:nvPr>
        </p:nvSpPr>
        <p:spPr>
          <a:xfrm>
            <a:off x="620490" y="3305175"/>
            <a:ext cx="5703888" cy="108585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6"/>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
        <p:nvSpPr>
          <p:cNvPr id="43" name="Google Shape;43;p26"/>
          <p:cNvSpPr/>
          <p:nvPr/>
        </p:nvSpPr>
        <p:spPr>
          <a:xfrm>
            <a:off x="0" y="1733552"/>
            <a:ext cx="7743825" cy="1262193"/>
          </a:xfrm>
          <a:custGeom>
            <a:avLst/>
            <a:gdLst/>
            <a:ahLst/>
            <a:cxnLst/>
            <a:rect l="l" t="t" r="r" b="b"/>
            <a:pathLst>
              <a:path w="13111480" h="2016125" extrusionOk="0">
                <a:moveTo>
                  <a:pt x="0" y="2015697"/>
                </a:moveTo>
                <a:lnTo>
                  <a:pt x="13111422" y="2015697"/>
                </a:lnTo>
                <a:lnTo>
                  <a:pt x="13111422" y="0"/>
                </a:lnTo>
                <a:lnTo>
                  <a:pt x="0" y="0"/>
                </a:lnTo>
                <a:lnTo>
                  <a:pt x="0" y="2015697"/>
                </a:lnTo>
                <a:close/>
              </a:path>
            </a:pathLst>
          </a:custGeom>
          <a:solidFill>
            <a:srgbClr val="80BC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 name="Google Shape;44;p26"/>
          <p:cNvSpPr txBox="1">
            <a:spLocks noGrp="1"/>
          </p:cNvSpPr>
          <p:nvPr>
            <p:ph type="subTitle" idx="4"/>
          </p:nvPr>
        </p:nvSpPr>
        <p:spPr>
          <a:xfrm>
            <a:off x="620489" y="1948079"/>
            <a:ext cx="6724651" cy="928125"/>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1800"/>
              <a:buFont typeface="Calibri"/>
              <a:buNone/>
              <a:defRPr sz="1800">
                <a:solidFill>
                  <a:schemeClr val="lt1"/>
                </a:solidFill>
              </a:defRPr>
            </a:lvl1pPr>
            <a:lvl2pPr lvl="1" algn="ctr">
              <a:lnSpc>
                <a:spcPct val="90000"/>
              </a:lnSpc>
              <a:spcBef>
                <a:spcPts val="500"/>
              </a:spcBef>
              <a:spcAft>
                <a:spcPts val="0"/>
              </a:spcAft>
              <a:buClr>
                <a:schemeClr val="dk1"/>
              </a:buClr>
              <a:buSzPts val="2000"/>
              <a:buFont typeface="Calibri"/>
              <a:buNone/>
              <a:defRPr sz="2000"/>
            </a:lvl2pPr>
            <a:lvl3pPr lvl="2" algn="ctr">
              <a:lnSpc>
                <a:spcPct val="90000"/>
              </a:lnSpc>
              <a:spcBef>
                <a:spcPts val="500"/>
              </a:spcBef>
              <a:spcAft>
                <a:spcPts val="0"/>
              </a:spcAft>
              <a:buClr>
                <a:schemeClr val="dk1"/>
              </a:buClr>
              <a:buSzPts val="1800"/>
              <a:buFont typeface="Calibri"/>
              <a:buNone/>
              <a:defRPr sz="1800"/>
            </a:lvl3pPr>
            <a:lvl4pPr lvl="3" algn="ctr">
              <a:lnSpc>
                <a:spcPct val="90000"/>
              </a:lnSpc>
              <a:spcBef>
                <a:spcPts val="500"/>
              </a:spcBef>
              <a:spcAft>
                <a:spcPts val="0"/>
              </a:spcAft>
              <a:buClr>
                <a:schemeClr val="dk1"/>
              </a:buClr>
              <a:buSzPts val="1600"/>
              <a:buFont typeface="Calibri"/>
              <a:buNone/>
              <a:defRPr sz="1600"/>
            </a:lvl4pPr>
            <a:lvl5pPr lvl="4" algn="ctr">
              <a:lnSpc>
                <a:spcPct val="90000"/>
              </a:lnSpc>
              <a:spcBef>
                <a:spcPts val="500"/>
              </a:spcBef>
              <a:spcAft>
                <a:spcPts val="0"/>
              </a:spcAft>
              <a:buClr>
                <a:schemeClr val="dk1"/>
              </a:buClr>
              <a:buSzPts val="1600"/>
              <a:buFont typeface="Calibri"/>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Заголовок+подзаголовок (синий)">
  <p:cSld name="Заголовок+подзаголовок (синий)">
    <p:spTree>
      <p:nvGrpSpPr>
        <p:cNvPr id="1" name="Shape 52"/>
        <p:cNvGrpSpPr/>
        <p:nvPr/>
      </p:nvGrpSpPr>
      <p:grpSpPr>
        <a:xfrm>
          <a:off x="0" y="0"/>
          <a:ext cx="0" cy="0"/>
          <a:chOff x="0" y="0"/>
          <a:chExt cx="0" cy="0"/>
        </a:xfrm>
      </p:grpSpPr>
      <p:sp>
        <p:nvSpPr>
          <p:cNvPr id="53" name="Google Shape;53;p28"/>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8"/>
          <p:cNvSpPr>
            <a:spLocks noGrp="1"/>
          </p:cNvSpPr>
          <p:nvPr>
            <p:ph type="pic" idx="2"/>
          </p:nvPr>
        </p:nvSpPr>
        <p:spPr>
          <a:xfrm>
            <a:off x="6734629" y="1948079"/>
            <a:ext cx="4619172" cy="3982547"/>
          </a:xfrm>
          <a:prstGeom prst="rect">
            <a:avLst/>
          </a:prstGeom>
          <a:noFill/>
          <a:ln>
            <a:noFill/>
          </a:ln>
        </p:spPr>
      </p:sp>
      <p:sp>
        <p:nvSpPr>
          <p:cNvPr id="55" name="Google Shape;55;p28"/>
          <p:cNvSpPr txBox="1">
            <a:spLocks noGrp="1"/>
          </p:cNvSpPr>
          <p:nvPr>
            <p:ph type="body" idx="1"/>
          </p:nvPr>
        </p:nvSpPr>
        <p:spPr>
          <a:xfrm>
            <a:off x="620489" y="3981796"/>
            <a:ext cx="5703916" cy="1948829"/>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80BC00"/>
              </a:buClr>
              <a:buSzPts val="1800"/>
              <a:buFont typeface="Noto Sans"/>
              <a:buChar char="▪"/>
              <a:defRPr sz="1800"/>
            </a:lvl1pPr>
            <a:lvl2pPr marL="914400" lvl="1" indent="-317500" algn="l">
              <a:lnSpc>
                <a:spcPct val="90000"/>
              </a:lnSpc>
              <a:spcBef>
                <a:spcPts val="500"/>
              </a:spcBef>
              <a:spcAft>
                <a:spcPts val="0"/>
              </a:spcAft>
              <a:buClr>
                <a:srgbClr val="80BC00"/>
              </a:buClr>
              <a:buSzPts val="1400"/>
              <a:buFont typeface="Noto Sans"/>
              <a:buChar char="▪"/>
              <a:defRPr sz="14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8"/>
          <p:cNvSpPr txBox="1">
            <a:spLocks noGrp="1"/>
          </p:cNvSpPr>
          <p:nvPr>
            <p:ph type="body" idx="3"/>
          </p:nvPr>
        </p:nvSpPr>
        <p:spPr>
          <a:xfrm>
            <a:off x="620490" y="2602640"/>
            <a:ext cx="5703888" cy="108585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28"/>
          <p:cNvSpPr txBox="1">
            <a:spLocks noGrp="1"/>
          </p:cNvSpPr>
          <p:nvPr>
            <p:ph type="body" idx="4"/>
          </p:nvPr>
        </p:nvSpPr>
        <p:spPr>
          <a:xfrm>
            <a:off x="620490" y="1379425"/>
            <a:ext cx="5703888" cy="108585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rgbClr val="80BC00"/>
              </a:buClr>
              <a:buSzPts val="2000"/>
              <a:buFont typeface="Arial"/>
              <a:buNone/>
              <a:defRPr sz="2000">
                <a:solidFill>
                  <a:srgbClr val="80BC00"/>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28"/>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Закрывающий слайд">
  <p:cSld name="Закрывающий слайд">
    <p:spTree>
      <p:nvGrpSpPr>
        <p:cNvPr id="1" name="Shape 83"/>
        <p:cNvGrpSpPr/>
        <p:nvPr/>
      </p:nvGrpSpPr>
      <p:grpSpPr>
        <a:xfrm>
          <a:off x="0" y="0"/>
          <a:ext cx="0" cy="0"/>
          <a:chOff x="0" y="0"/>
          <a:chExt cx="0" cy="0"/>
        </a:xfrm>
      </p:grpSpPr>
      <p:sp>
        <p:nvSpPr>
          <p:cNvPr id="84" name="Google Shape;84;p32"/>
          <p:cNvSpPr txBox="1">
            <a:spLocks noGrp="1"/>
          </p:cNvSpPr>
          <p:nvPr>
            <p:ph type="ctrTitle"/>
          </p:nvPr>
        </p:nvSpPr>
        <p:spPr>
          <a:xfrm>
            <a:off x="620489" y="4683228"/>
            <a:ext cx="8166064"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32"/>
          <p:cNvSpPr txBox="1">
            <a:spLocks noGrp="1"/>
          </p:cNvSpPr>
          <p:nvPr>
            <p:ph type="subTitle" idx="1"/>
          </p:nvPr>
        </p:nvSpPr>
        <p:spPr>
          <a:xfrm>
            <a:off x="620489" y="5596154"/>
            <a:ext cx="5921627" cy="337921"/>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Calibri"/>
              <a:buNone/>
              <a:defRPr sz="1800"/>
            </a:lvl1pPr>
            <a:lvl2pPr lvl="1" algn="ctr">
              <a:lnSpc>
                <a:spcPct val="90000"/>
              </a:lnSpc>
              <a:spcBef>
                <a:spcPts val="500"/>
              </a:spcBef>
              <a:spcAft>
                <a:spcPts val="0"/>
              </a:spcAft>
              <a:buClr>
                <a:schemeClr val="dk1"/>
              </a:buClr>
              <a:buSzPts val="2000"/>
              <a:buFont typeface="Calibri"/>
              <a:buNone/>
              <a:defRPr sz="2000"/>
            </a:lvl2pPr>
            <a:lvl3pPr lvl="2" algn="ctr">
              <a:lnSpc>
                <a:spcPct val="90000"/>
              </a:lnSpc>
              <a:spcBef>
                <a:spcPts val="500"/>
              </a:spcBef>
              <a:spcAft>
                <a:spcPts val="0"/>
              </a:spcAft>
              <a:buClr>
                <a:schemeClr val="dk1"/>
              </a:buClr>
              <a:buSzPts val="1800"/>
              <a:buFont typeface="Calibri"/>
              <a:buNone/>
              <a:defRPr sz="1800"/>
            </a:lvl3pPr>
            <a:lvl4pPr lvl="3" algn="ctr">
              <a:lnSpc>
                <a:spcPct val="90000"/>
              </a:lnSpc>
              <a:spcBef>
                <a:spcPts val="500"/>
              </a:spcBef>
              <a:spcAft>
                <a:spcPts val="0"/>
              </a:spcAft>
              <a:buClr>
                <a:schemeClr val="dk1"/>
              </a:buClr>
              <a:buSzPts val="1600"/>
              <a:buFont typeface="Calibri"/>
              <a:buNone/>
              <a:defRPr sz="1600"/>
            </a:lvl4pPr>
            <a:lvl5pPr lvl="4" algn="ctr">
              <a:lnSpc>
                <a:spcPct val="90000"/>
              </a:lnSpc>
              <a:spcBef>
                <a:spcPts val="500"/>
              </a:spcBef>
              <a:spcAft>
                <a:spcPts val="0"/>
              </a:spcAft>
              <a:buClr>
                <a:schemeClr val="dk1"/>
              </a:buClr>
              <a:buSzPts val="1600"/>
              <a:buFont typeface="Calibri"/>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6" name="Google Shape;86;p32"/>
          <p:cNvSpPr txBox="1">
            <a:spLocks noGrp="1"/>
          </p:cNvSpPr>
          <p:nvPr>
            <p:ph type="body" idx="2"/>
          </p:nvPr>
        </p:nvSpPr>
        <p:spPr>
          <a:xfrm>
            <a:off x="620490" y="6088616"/>
            <a:ext cx="5921626" cy="337921"/>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rgbClr val="80BC00"/>
              </a:buClr>
              <a:buSzPts val="1800"/>
              <a:buFont typeface="Calibri"/>
              <a:buNone/>
              <a:defRPr sz="1800"/>
            </a:lvl1pPr>
            <a:lvl2pPr marL="914400" lvl="1" indent="-228600" algn="l">
              <a:lnSpc>
                <a:spcPct val="90000"/>
              </a:lnSpc>
              <a:spcBef>
                <a:spcPts val="500"/>
              </a:spcBef>
              <a:spcAft>
                <a:spcPts val="0"/>
              </a:spcAft>
              <a:buClr>
                <a:srgbClr val="80BC00"/>
              </a:buClr>
              <a:buSzPts val="1400"/>
              <a:buFont typeface="Calibri"/>
              <a:buNone/>
              <a:defRPr sz="14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7" name="Google Shape;87;p32"/>
          <p:cNvPicPr preferRelativeResize="0"/>
          <p:nvPr/>
        </p:nvPicPr>
        <p:blipFill rotWithShape="1">
          <a:blip r:embed="rId2">
            <a:alphaModFix/>
          </a:blip>
          <a:srcRect/>
          <a:stretch/>
        </p:blipFill>
        <p:spPr>
          <a:xfrm>
            <a:off x="0" y="0"/>
            <a:ext cx="12192000" cy="4199467"/>
          </a:xfrm>
          <a:prstGeom prst="rect">
            <a:avLst/>
          </a:prstGeom>
          <a:noFill/>
          <a:ln>
            <a:noFill/>
          </a:ln>
        </p:spPr>
      </p:pic>
      <p:pic>
        <p:nvPicPr>
          <p:cNvPr id="88" name="Google Shape;88;p32"/>
          <p:cNvPicPr preferRelativeResize="0"/>
          <p:nvPr/>
        </p:nvPicPr>
        <p:blipFill rotWithShape="1">
          <a:blip r:embed="rId3">
            <a:alphaModFix/>
          </a:blip>
          <a:srcRect/>
          <a:stretch/>
        </p:blipFill>
        <p:spPr>
          <a:xfrm>
            <a:off x="634936" y="431463"/>
            <a:ext cx="1759226" cy="39582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Заголовок раздела (зеленый)">
  <p:cSld name="Заголовок раздела (зеленый)">
    <p:bg>
      <p:bgPr>
        <a:solidFill>
          <a:srgbClr val="80BC00"/>
        </a:solidFill>
        <a:effectLst/>
      </p:bgPr>
    </p:bg>
    <p:spTree>
      <p:nvGrpSpPr>
        <p:cNvPr id="1" name="Shape 89"/>
        <p:cNvGrpSpPr/>
        <p:nvPr/>
      </p:nvGrpSpPr>
      <p:grpSpPr>
        <a:xfrm>
          <a:off x="0" y="0"/>
          <a:ext cx="0" cy="0"/>
          <a:chOff x="0" y="0"/>
          <a:chExt cx="0" cy="0"/>
        </a:xfrm>
      </p:grpSpPr>
      <p:sp>
        <p:nvSpPr>
          <p:cNvPr id="90" name="Google Shape;90;p33"/>
          <p:cNvSpPr txBox="1">
            <a:spLocks noGrp="1"/>
          </p:cNvSpPr>
          <p:nvPr>
            <p:ph type="title"/>
          </p:nvPr>
        </p:nvSpPr>
        <p:spPr>
          <a:xfrm>
            <a:off x="831850" y="2834640"/>
            <a:ext cx="10515600" cy="192024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Иконки (зеленый)">
  <p:cSld name="Иконки (зеленый)">
    <p:spTree>
      <p:nvGrpSpPr>
        <p:cNvPr id="1" name="Shape 91"/>
        <p:cNvGrpSpPr/>
        <p:nvPr/>
      </p:nvGrpSpPr>
      <p:grpSpPr>
        <a:xfrm>
          <a:off x="0" y="0"/>
          <a:ext cx="0" cy="0"/>
          <a:chOff x="0" y="0"/>
          <a:chExt cx="0" cy="0"/>
        </a:xfrm>
      </p:grpSpPr>
      <p:sp>
        <p:nvSpPr>
          <p:cNvPr id="92" name="Google Shape;92;p34"/>
          <p:cNvSpPr txBox="1">
            <a:spLocks noGrp="1"/>
          </p:cNvSpPr>
          <p:nvPr>
            <p:ph type="ctrTitle"/>
          </p:nvPr>
        </p:nvSpPr>
        <p:spPr>
          <a:xfrm>
            <a:off x="838199" y="628956"/>
            <a:ext cx="773430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3" name="Google Shape;93;p34"/>
          <p:cNvPicPr preferRelativeResize="0"/>
          <p:nvPr/>
        </p:nvPicPr>
        <p:blipFill rotWithShape="1">
          <a:blip r:embed="rId2">
            <a:alphaModFix/>
          </a:blip>
          <a:srcRect/>
          <a:stretch/>
        </p:blipFill>
        <p:spPr>
          <a:xfrm>
            <a:off x="819709" y="2057712"/>
            <a:ext cx="589424" cy="589424"/>
          </a:xfrm>
          <a:prstGeom prst="rect">
            <a:avLst/>
          </a:prstGeom>
          <a:noFill/>
          <a:ln>
            <a:noFill/>
          </a:ln>
        </p:spPr>
      </p:pic>
      <p:pic>
        <p:nvPicPr>
          <p:cNvPr id="94" name="Google Shape;94;p34"/>
          <p:cNvPicPr preferRelativeResize="0"/>
          <p:nvPr/>
        </p:nvPicPr>
        <p:blipFill rotWithShape="1">
          <a:blip r:embed="rId3">
            <a:alphaModFix/>
          </a:blip>
          <a:srcRect/>
          <a:stretch/>
        </p:blipFill>
        <p:spPr>
          <a:xfrm>
            <a:off x="2243155" y="2057712"/>
            <a:ext cx="589147" cy="589424"/>
          </a:xfrm>
          <a:prstGeom prst="rect">
            <a:avLst/>
          </a:prstGeom>
          <a:noFill/>
          <a:ln>
            <a:noFill/>
          </a:ln>
        </p:spPr>
      </p:pic>
      <p:pic>
        <p:nvPicPr>
          <p:cNvPr id="95" name="Google Shape;95;p34"/>
          <p:cNvPicPr preferRelativeResize="0"/>
          <p:nvPr/>
        </p:nvPicPr>
        <p:blipFill rotWithShape="1">
          <a:blip r:embed="rId4">
            <a:alphaModFix/>
          </a:blip>
          <a:srcRect/>
          <a:stretch/>
        </p:blipFill>
        <p:spPr>
          <a:xfrm>
            <a:off x="3666325" y="2082156"/>
            <a:ext cx="589424" cy="540535"/>
          </a:xfrm>
          <a:prstGeom prst="rect">
            <a:avLst/>
          </a:prstGeom>
          <a:noFill/>
          <a:ln>
            <a:noFill/>
          </a:ln>
        </p:spPr>
      </p:pic>
      <p:pic>
        <p:nvPicPr>
          <p:cNvPr id="96" name="Google Shape;96;p34"/>
          <p:cNvPicPr preferRelativeResize="0"/>
          <p:nvPr/>
        </p:nvPicPr>
        <p:blipFill rotWithShape="1">
          <a:blip r:embed="rId5">
            <a:alphaModFix/>
          </a:blip>
          <a:srcRect/>
          <a:stretch/>
        </p:blipFill>
        <p:spPr>
          <a:xfrm>
            <a:off x="5089633" y="2057712"/>
            <a:ext cx="589424" cy="589424"/>
          </a:xfrm>
          <a:prstGeom prst="rect">
            <a:avLst/>
          </a:prstGeom>
          <a:noFill/>
          <a:ln>
            <a:noFill/>
          </a:ln>
        </p:spPr>
      </p:pic>
      <p:pic>
        <p:nvPicPr>
          <p:cNvPr id="97" name="Google Shape;97;p34"/>
          <p:cNvPicPr preferRelativeResize="0"/>
          <p:nvPr/>
        </p:nvPicPr>
        <p:blipFill rotWithShape="1">
          <a:blip r:embed="rId6">
            <a:alphaModFix/>
          </a:blip>
          <a:srcRect/>
          <a:stretch/>
        </p:blipFill>
        <p:spPr>
          <a:xfrm>
            <a:off x="6512941" y="2057712"/>
            <a:ext cx="589424" cy="589424"/>
          </a:xfrm>
          <a:prstGeom prst="rect">
            <a:avLst/>
          </a:prstGeom>
          <a:noFill/>
          <a:ln>
            <a:noFill/>
          </a:ln>
        </p:spPr>
      </p:pic>
      <p:pic>
        <p:nvPicPr>
          <p:cNvPr id="98" name="Google Shape;98;p34"/>
          <p:cNvPicPr preferRelativeResize="0"/>
          <p:nvPr/>
        </p:nvPicPr>
        <p:blipFill rotWithShape="1">
          <a:blip r:embed="rId7">
            <a:alphaModFix/>
          </a:blip>
          <a:srcRect/>
          <a:stretch/>
        </p:blipFill>
        <p:spPr>
          <a:xfrm>
            <a:off x="7936387" y="2057712"/>
            <a:ext cx="589147" cy="589424"/>
          </a:xfrm>
          <a:prstGeom prst="rect">
            <a:avLst/>
          </a:prstGeom>
          <a:noFill/>
          <a:ln>
            <a:noFill/>
          </a:ln>
        </p:spPr>
      </p:pic>
      <p:pic>
        <p:nvPicPr>
          <p:cNvPr id="99" name="Google Shape;99;p34"/>
          <p:cNvPicPr preferRelativeResize="0"/>
          <p:nvPr/>
        </p:nvPicPr>
        <p:blipFill rotWithShape="1">
          <a:blip r:embed="rId8">
            <a:alphaModFix/>
          </a:blip>
          <a:srcRect/>
          <a:stretch/>
        </p:blipFill>
        <p:spPr>
          <a:xfrm>
            <a:off x="9359557" y="2057712"/>
            <a:ext cx="589424" cy="589424"/>
          </a:xfrm>
          <a:prstGeom prst="rect">
            <a:avLst/>
          </a:prstGeom>
          <a:noFill/>
          <a:ln>
            <a:noFill/>
          </a:ln>
        </p:spPr>
      </p:pic>
      <p:pic>
        <p:nvPicPr>
          <p:cNvPr id="100" name="Google Shape;100;p34"/>
          <p:cNvPicPr preferRelativeResize="0"/>
          <p:nvPr/>
        </p:nvPicPr>
        <p:blipFill rotWithShape="1">
          <a:blip r:embed="rId9">
            <a:alphaModFix/>
          </a:blip>
          <a:srcRect/>
          <a:stretch/>
        </p:blipFill>
        <p:spPr>
          <a:xfrm>
            <a:off x="10782867" y="2094585"/>
            <a:ext cx="589424" cy="515677"/>
          </a:xfrm>
          <a:prstGeom prst="rect">
            <a:avLst/>
          </a:prstGeom>
          <a:noFill/>
          <a:ln>
            <a:noFill/>
          </a:ln>
        </p:spPr>
      </p:pic>
      <p:pic>
        <p:nvPicPr>
          <p:cNvPr id="101" name="Google Shape;101;p34"/>
          <p:cNvPicPr preferRelativeResize="0"/>
          <p:nvPr/>
        </p:nvPicPr>
        <p:blipFill rotWithShape="1">
          <a:blip r:embed="rId10">
            <a:alphaModFix/>
          </a:blip>
          <a:srcRect/>
          <a:stretch/>
        </p:blipFill>
        <p:spPr>
          <a:xfrm>
            <a:off x="3693438" y="5487180"/>
            <a:ext cx="589424" cy="589424"/>
          </a:xfrm>
          <a:prstGeom prst="rect">
            <a:avLst/>
          </a:prstGeom>
          <a:noFill/>
          <a:ln>
            <a:noFill/>
          </a:ln>
        </p:spPr>
      </p:pic>
      <p:pic>
        <p:nvPicPr>
          <p:cNvPr id="102" name="Google Shape;102;p34"/>
          <p:cNvPicPr preferRelativeResize="0"/>
          <p:nvPr/>
        </p:nvPicPr>
        <p:blipFill rotWithShape="1">
          <a:blip r:embed="rId11">
            <a:alphaModFix/>
          </a:blip>
          <a:srcRect/>
          <a:stretch/>
        </p:blipFill>
        <p:spPr>
          <a:xfrm>
            <a:off x="5182431" y="5487180"/>
            <a:ext cx="466788" cy="589424"/>
          </a:xfrm>
          <a:prstGeom prst="rect">
            <a:avLst/>
          </a:prstGeom>
          <a:noFill/>
          <a:ln>
            <a:noFill/>
          </a:ln>
        </p:spPr>
      </p:pic>
      <p:pic>
        <p:nvPicPr>
          <p:cNvPr id="103" name="Google Shape;103;p34"/>
          <p:cNvPicPr preferRelativeResize="0"/>
          <p:nvPr/>
        </p:nvPicPr>
        <p:blipFill rotWithShape="1">
          <a:blip r:embed="rId12">
            <a:alphaModFix/>
          </a:blip>
          <a:srcRect/>
          <a:stretch/>
        </p:blipFill>
        <p:spPr>
          <a:xfrm>
            <a:off x="6548788" y="5622107"/>
            <a:ext cx="589424" cy="319570"/>
          </a:xfrm>
          <a:prstGeom prst="rect">
            <a:avLst/>
          </a:prstGeom>
          <a:noFill/>
          <a:ln>
            <a:noFill/>
          </a:ln>
        </p:spPr>
      </p:pic>
      <p:pic>
        <p:nvPicPr>
          <p:cNvPr id="104" name="Google Shape;104;p34"/>
          <p:cNvPicPr preferRelativeResize="0"/>
          <p:nvPr/>
        </p:nvPicPr>
        <p:blipFill rotWithShape="1">
          <a:blip r:embed="rId13">
            <a:alphaModFix/>
          </a:blip>
          <a:srcRect/>
          <a:stretch/>
        </p:blipFill>
        <p:spPr>
          <a:xfrm>
            <a:off x="10863850" y="4260804"/>
            <a:ext cx="466788" cy="589424"/>
          </a:xfrm>
          <a:prstGeom prst="rect">
            <a:avLst/>
          </a:prstGeom>
          <a:noFill/>
          <a:ln>
            <a:noFill/>
          </a:ln>
        </p:spPr>
      </p:pic>
      <p:pic>
        <p:nvPicPr>
          <p:cNvPr id="105" name="Google Shape;105;p34"/>
          <p:cNvPicPr preferRelativeResize="0"/>
          <p:nvPr/>
        </p:nvPicPr>
        <p:blipFill rotWithShape="1">
          <a:blip r:embed="rId14">
            <a:alphaModFix/>
          </a:blip>
          <a:srcRect/>
          <a:stretch/>
        </p:blipFill>
        <p:spPr>
          <a:xfrm>
            <a:off x="838199" y="4260804"/>
            <a:ext cx="589424" cy="589424"/>
          </a:xfrm>
          <a:prstGeom prst="rect">
            <a:avLst/>
          </a:prstGeom>
          <a:noFill/>
          <a:ln>
            <a:noFill/>
          </a:ln>
        </p:spPr>
      </p:pic>
      <p:pic>
        <p:nvPicPr>
          <p:cNvPr id="106" name="Google Shape;106;p34"/>
          <p:cNvPicPr preferRelativeResize="0"/>
          <p:nvPr/>
        </p:nvPicPr>
        <p:blipFill rotWithShape="1">
          <a:blip r:embed="rId15">
            <a:alphaModFix/>
          </a:blip>
          <a:srcRect/>
          <a:stretch/>
        </p:blipFill>
        <p:spPr>
          <a:xfrm>
            <a:off x="2261675" y="4260804"/>
            <a:ext cx="589424" cy="589424"/>
          </a:xfrm>
          <a:prstGeom prst="rect">
            <a:avLst/>
          </a:prstGeom>
          <a:noFill/>
          <a:ln>
            <a:noFill/>
          </a:ln>
        </p:spPr>
      </p:pic>
      <p:pic>
        <p:nvPicPr>
          <p:cNvPr id="107" name="Google Shape;107;p34"/>
          <p:cNvPicPr preferRelativeResize="0"/>
          <p:nvPr/>
        </p:nvPicPr>
        <p:blipFill rotWithShape="1">
          <a:blip r:embed="rId16">
            <a:alphaModFix/>
          </a:blip>
          <a:srcRect/>
          <a:stretch/>
        </p:blipFill>
        <p:spPr>
          <a:xfrm>
            <a:off x="3771051" y="4260804"/>
            <a:ext cx="417623" cy="589424"/>
          </a:xfrm>
          <a:prstGeom prst="rect">
            <a:avLst/>
          </a:prstGeom>
          <a:noFill/>
          <a:ln>
            <a:noFill/>
          </a:ln>
        </p:spPr>
      </p:pic>
      <p:pic>
        <p:nvPicPr>
          <p:cNvPr id="108" name="Google Shape;108;p34"/>
          <p:cNvPicPr preferRelativeResize="0"/>
          <p:nvPr/>
        </p:nvPicPr>
        <p:blipFill rotWithShape="1">
          <a:blip r:embed="rId17">
            <a:alphaModFix/>
          </a:blip>
          <a:srcRect/>
          <a:stretch/>
        </p:blipFill>
        <p:spPr>
          <a:xfrm>
            <a:off x="5108627" y="4273095"/>
            <a:ext cx="589424" cy="564841"/>
          </a:xfrm>
          <a:prstGeom prst="rect">
            <a:avLst/>
          </a:prstGeom>
          <a:noFill/>
          <a:ln>
            <a:noFill/>
          </a:ln>
        </p:spPr>
      </p:pic>
      <p:pic>
        <p:nvPicPr>
          <p:cNvPr id="109" name="Google Shape;109;p34"/>
          <p:cNvPicPr preferRelativeResize="0"/>
          <p:nvPr/>
        </p:nvPicPr>
        <p:blipFill rotWithShape="1">
          <a:blip r:embed="rId18">
            <a:alphaModFix/>
          </a:blip>
          <a:srcRect/>
          <a:stretch/>
        </p:blipFill>
        <p:spPr>
          <a:xfrm>
            <a:off x="6532103" y="4260804"/>
            <a:ext cx="589424" cy="589424"/>
          </a:xfrm>
          <a:prstGeom prst="rect">
            <a:avLst/>
          </a:prstGeom>
          <a:noFill/>
          <a:ln>
            <a:noFill/>
          </a:ln>
        </p:spPr>
      </p:pic>
      <p:pic>
        <p:nvPicPr>
          <p:cNvPr id="110" name="Google Shape;110;p34"/>
          <p:cNvPicPr preferRelativeResize="0"/>
          <p:nvPr/>
        </p:nvPicPr>
        <p:blipFill rotWithShape="1">
          <a:blip r:embed="rId19">
            <a:alphaModFix/>
          </a:blip>
          <a:srcRect/>
          <a:stretch/>
        </p:blipFill>
        <p:spPr>
          <a:xfrm>
            <a:off x="8016897" y="4260804"/>
            <a:ext cx="466788" cy="589424"/>
          </a:xfrm>
          <a:prstGeom prst="rect">
            <a:avLst/>
          </a:prstGeom>
          <a:noFill/>
          <a:ln>
            <a:noFill/>
          </a:ln>
        </p:spPr>
      </p:pic>
      <p:pic>
        <p:nvPicPr>
          <p:cNvPr id="111" name="Google Shape;111;p34"/>
          <p:cNvPicPr preferRelativeResize="0"/>
          <p:nvPr/>
        </p:nvPicPr>
        <p:blipFill rotWithShape="1">
          <a:blip r:embed="rId20">
            <a:alphaModFix/>
          </a:blip>
          <a:srcRect/>
          <a:stretch/>
        </p:blipFill>
        <p:spPr>
          <a:xfrm>
            <a:off x="9379055" y="4260804"/>
            <a:ext cx="589424" cy="589424"/>
          </a:xfrm>
          <a:prstGeom prst="rect">
            <a:avLst/>
          </a:prstGeom>
          <a:noFill/>
          <a:ln>
            <a:noFill/>
          </a:ln>
        </p:spPr>
      </p:pic>
      <p:pic>
        <p:nvPicPr>
          <p:cNvPr id="112" name="Google Shape;112;p34"/>
          <p:cNvPicPr preferRelativeResize="0"/>
          <p:nvPr/>
        </p:nvPicPr>
        <p:blipFill rotWithShape="1">
          <a:blip r:embed="rId21">
            <a:alphaModFix/>
          </a:blip>
          <a:srcRect/>
          <a:stretch/>
        </p:blipFill>
        <p:spPr>
          <a:xfrm>
            <a:off x="10831948" y="5487180"/>
            <a:ext cx="589147" cy="589424"/>
          </a:xfrm>
          <a:prstGeom prst="rect">
            <a:avLst/>
          </a:prstGeom>
          <a:noFill/>
          <a:ln>
            <a:noFill/>
          </a:ln>
        </p:spPr>
      </p:pic>
      <p:pic>
        <p:nvPicPr>
          <p:cNvPr id="113" name="Google Shape;113;p34"/>
          <p:cNvPicPr preferRelativeResize="0"/>
          <p:nvPr/>
        </p:nvPicPr>
        <p:blipFill rotWithShape="1">
          <a:blip r:embed="rId22">
            <a:alphaModFix/>
          </a:blip>
          <a:srcRect/>
          <a:stretch/>
        </p:blipFill>
        <p:spPr>
          <a:xfrm>
            <a:off x="8025490" y="5487180"/>
            <a:ext cx="491370" cy="589424"/>
          </a:xfrm>
          <a:prstGeom prst="rect">
            <a:avLst/>
          </a:prstGeom>
          <a:noFill/>
          <a:ln>
            <a:noFill/>
          </a:ln>
        </p:spPr>
      </p:pic>
      <p:pic>
        <p:nvPicPr>
          <p:cNvPr id="114" name="Google Shape;114;p34"/>
          <p:cNvPicPr preferRelativeResize="0"/>
          <p:nvPr/>
        </p:nvPicPr>
        <p:blipFill rotWithShape="1">
          <a:blip r:embed="rId23">
            <a:alphaModFix/>
          </a:blip>
          <a:srcRect/>
          <a:stretch/>
        </p:blipFill>
        <p:spPr>
          <a:xfrm>
            <a:off x="9404138" y="5511624"/>
            <a:ext cx="589424" cy="540535"/>
          </a:xfrm>
          <a:prstGeom prst="rect">
            <a:avLst/>
          </a:prstGeom>
          <a:noFill/>
          <a:ln>
            <a:noFill/>
          </a:ln>
        </p:spPr>
      </p:pic>
      <p:pic>
        <p:nvPicPr>
          <p:cNvPr id="115" name="Google Shape;115;p34"/>
          <p:cNvPicPr preferRelativeResize="0"/>
          <p:nvPr/>
        </p:nvPicPr>
        <p:blipFill rotWithShape="1">
          <a:blip r:embed="rId24">
            <a:alphaModFix/>
          </a:blip>
          <a:srcRect/>
          <a:stretch/>
        </p:blipFill>
        <p:spPr>
          <a:xfrm>
            <a:off x="852313" y="3146771"/>
            <a:ext cx="589424" cy="589424"/>
          </a:xfrm>
          <a:prstGeom prst="rect">
            <a:avLst/>
          </a:prstGeom>
          <a:noFill/>
          <a:ln>
            <a:noFill/>
          </a:ln>
        </p:spPr>
      </p:pic>
      <p:pic>
        <p:nvPicPr>
          <p:cNvPr id="116" name="Google Shape;116;p34"/>
          <p:cNvPicPr preferRelativeResize="0"/>
          <p:nvPr/>
        </p:nvPicPr>
        <p:blipFill rotWithShape="1">
          <a:blip r:embed="rId25">
            <a:alphaModFix/>
          </a:blip>
          <a:srcRect/>
          <a:stretch/>
        </p:blipFill>
        <p:spPr>
          <a:xfrm>
            <a:off x="838227" y="5487180"/>
            <a:ext cx="589147" cy="589424"/>
          </a:xfrm>
          <a:prstGeom prst="rect">
            <a:avLst/>
          </a:prstGeom>
          <a:noFill/>
          <a:ln>
            <a:noFill/>
          </a:ln>
        </p:spPr>
      </p:pic>
      <p:pic>
        <p:nvPicPr>
          <p:cNvPr id="117" name="Google Shape;117;p34"/>
          <p:cNvPicPr preferRelativeResize="0"/>
          <p:nvPr/>
        </p:nvPicPr>
        <p:blipFill rotWithShape="1">
          <a:blip r:embed="rId26">
            <a:alphaModFix/>
          </a:blip>
          <a:srcRect/>
          <a:stretch/>
        </p:blipFill>
        <p:spPr>
          <a:xfrm>
            <a:off x="2265763" y="5487180"/>
            <a:ext cx="589424" cy="589424"/>
          </a:xfrm>
          <a:prstGeom prst="rect">
            <a:avLst/>
          </a:prstGeom>
          <a:noFill/>
          <a:ln>
            <a:noFill/>
          </a:ln>
        </p:spPr>
      </p:pic>
      <p:pic>
        <p:nvPicPr>
          <p:cNvPr id="118" name="Google Shape;118;p34"/>
          <p:cNvPicPr preferRelativeResize="0"/>
          <p:nvPr/>
        </p:nvPicPr>
        <p:blipFill rotWithShape="1">
          <a:blip r:embed="rId27">
            <a:alphaModFix/>
          </a:blip>
          <a:srcRect/>
          <a:stretch/>
        </p:blipFill>
        <p:spPr>
          <a:xfrm>
            <a:off x="2270964" y="3146771"/>
            <a:ext cx="589424" cy="589424"/>
          </a:xfrm>
          <a:prstGeom prst="rect">
            <a:avLst/>
          </a:prstGeom>
          <a:noFill/>
          <a:ln>
            <a:noFill/>
          </a:ln>
        </p:spPr>
      </p:pic>
      <p:pic>
        <p:nvPicPr>
          <p:cNvPr id="119" name="Google Shape;119;p34"/>
          <p:cNvPicPr preferRelativeResize="0"/>
          <p:nvPr/>
        </p:nvPicPr>
        <p:blipFill rotWithShape="1">
          <a:blip r:embed="rId28">
            <a:alphaModFix/>
          </a:blip>
          <a:srcRect/>
          <a:stretch/>
        </p:blipFill>
        <p:spPr>
          <a:xfrm>
            <a:off x="3750933" y="3146771"/>
            <a:ext cx="466788" cy="589424"/>
          </a:xfrm>
          <a:prstGeom prst="rect">
            <a:avLst/>
          </a:prstGeom>
          <a:noFill/>
          <a:ln>
            <a:noFill/>
          </a:ln>
        </p:spPr>
      </p:pic>
      <p:pic>
        <p:nvPicPr>
          <p:cNvPr id="120" name="Google Shape;120;p34"/>
          <p:cNvPicPr preferRelativeResize="0"/>
          <p:nvPr/>
        </p:nvPicPr>
        <p:blipFill rotWithShape="1">
          <a:blip r:embed="rId29">
            <a:alphaModFix/>
          </a:blip>
          <a:srcRect/>
          <a:stretch/>
        </p:blipFill>
        <p:spPr>
          <a:xfrm>
            <a:off x="5108266" y="3183644"/>
            <a:ext cx="589424" cy="515677"/>
          </a:xfrm>
          <a:prstGeom prst="rect">
            <a:avLst/>
          </a:prstGeom>
          <a:noFill/>
          <a:ln>
            <a:noFill/>
          </a:ln>
        </p:spPr>
      </p:pic>
      <p:pic>
        <p:nvPicPr>
          <p:cNvPr id="121" name="Google Shape;121;p34"/>
          <p:cNvPicPr preferRelativeResize="0"/>
          <p:nvPr/>
        </p:nvPicPr>
        <p:blipFill rotWithShape="1">
          <a:blip r:embed="rId30">
            <a:alphaModFix/>
          </a:blip>
          <a:srcRect/>
          <a:stretch/>
        </p:blipFill>
        <p:spPr>
          <a:xfrm>
            <a:off x="6526917" y="3146771"/>
            <a:ext cx="589424" cy="589424"/>
          </a:xfrm>
          <a:prstGeom prst="rect">
            <a:avLst/>
          </a:prstGeom>
          <a:noFill/>
          <a:ln>
            <a:noFill/>
          </a:ln>
        </p:spPr>
      </p:pic>
      <p:pic>
        <p:nvPicPr>
          <p:cNvPr id="122" name="Google Shape;122;p34"/>
          <p:cNvPicPr preferRelativeResize="0"/>
          <p:nvPr/>
        </p:nvPicPr>
        <p:blipFill rotWithShape="1">
          <a:blip r:embed="rId31">
            <a:alphaModFix/>
          </a:blip>
          <a:srcRect/>
          <a:stretch/>
        </p:blipFill>
        <p:spPr>
          <a:xfrm>
            <a:off x="7970012" y="3146771"/>
            <a:ext cx="540535" cy="589424"/>
          </a:xfrm>
          <a:prstGeom prst="rect">
            <a:avLst/>
          </a:prstGeom>
          <a:noFill/>
          <a:ln>
            <a:noFill/>
          </a:ln>
        </p:spPr>
      </p:pic>
      <p:pic>
        <p:nvPicPr>
          <p:cNvPr id="123" name="Google Shape;123;p34"/>
          <p:cNvPicPr preferRelativeResize="0"/>
          <p:nvPr/>
        </p:nvPicPr>
        <p:blipFill rotWithShape="1">
          <a:blip r:embed="rId32">
            <a:alphaModFix/>
          </a:blip>
          <a:srcRect/>
          <a:stretch/>
        </p:blipFill>
        <p:spPr>
          <a:xfrm>
            <a:off x="9364219" y="3146771"/>
            <a:ext cx="589424" cy="589424"/>
          </a:xfrm>
          <a:prstGeom prst="rect">
            <a:avLst/>
          </a:prstGeom>
          <a:noFill/>
          <a:ln>
            <a:noFill/>
          </a:ln>
        </p:spPr>
      </p:pic>
      <p:pic>
        <p:nvPicPr>
          <p:cNvPr id="124" name="Google Shape;124;p34"/>
          <p:cNvPicPr preferRelativeResize="0"/>
          <p:nvPr/>
        </p:nvPicPr>
        <p:blipFill rotWithShape="1">
          <a:blip r:embed="rId33">
            <a:alphaModFix/>
          </a:blip>
          <a:srcRect/>
          <a:stretch/>
        </p:blipFill>
        <p:spPr>
          <a:xfrm>
            <a:off x="10782867" y="3146771"/>
            <a:ext cx="589424" cy="58942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602037"/>
            <a:ext cx="10515600" cy="108267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rgbClr val="0071CE"/>
              </a:buClr>
              <a:buSzPts val="3600"/>
              <a:buFont typeface="Calibri"/>
              <a:buNone/>
              <a:defRPr sz="3600" b="0" i="0" u="none" strike="noStrike" cap="none">
                <a:solidFill>
                  <a:srgbClr val="0071CE"/>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838200" y="2078183"/>
            <a:ext cx="10515600" cy="4006734"/>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Calibri"/>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catalyst-team/catalyst" TargetMode="External"/><Relationship Id="rId3" Type="http://schemas.openxmlformats.org/officeDocument/2006/relationships/hyperlink" Target="https://arxiv.org/pdf/1706.03762.pdf" TargetMode="External"/><Relationship Id="rId7" Type="http://schemas.openxmlformats.org/officeDocument/2006/relationships/hyperlink" Target="https://russiansuperglue.com/leaderboard/2" TargetMode="External"/><Relationship Id="rId2" Type="http://schemas.openxmlformats.org/officeDocument/2006/relationships/hyperlink" Target="https://github.com/Yorko/bert-finetuning-catalyst" TargetMode="External"/><Relationship Id="rId1" Type="http://schemas.openxmlformats.org/officeDocument/2006/relationships/slideLayout" Target="../slideLayouts/slideLayout3.xml"/><Relationship Id="rId6" Type="http://schemas.openxmlformats.org/officeDocument/2006/relationships/hyperlink" Target="https://russiansuperglue.com/download/danetqa_article" TargetMode="External"/><Relationship Id="rId5" Type="http://schemas.openxmlformats.org/officeDocument/2006/relationships/hyperlink" Target="https://huggingface.co/DeepPavlov/rubert-base-cased-sentence" TargetMode="External"/><Relationship Id="rId4" Type="http://schemas.openxmlformats.org/officeDocument/2006/relationships/hyperlink" Target="https://www.researchgate.net/publication/353419108_Using_deep_learning_to_value_free-form_text_data_for_predictive_maintenanc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chart" Target="../charts/chart10.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microsoft.com/office/2014/relationships/chartEx" Target="../charts/chartEx4.xml"/><Relationship Id="rId3" Type="http://schemas.openxmlformats.org/officeDocument/2006/relationships/image" Target="../media/image41.png"/><Relationship Id="rId7" Type="http://schemas.openxmlformats.org/officeDocument/2006/relationships/image" Target="../media/image43.png"/><Relationship Id="rId2" Type="http://schemas.microsoft.com/office/2014/relationships/chartEx" Target="../charts/chartEx1.xml"/><Relationship Id="rId1" Type="http://schemas.openxmlformats.org/officeDocument/2006/relationships/slideLayout" Target="../slideLayouts/slideLayout3.xml"/><Relationship Id="rId6" Type="http://schemas.microsoft.com/office/2014/relationships/chartEx" Target="../charts/chartEx3.xml"/><Relationship Id="rId5" Type="http://schemas.openxmlformats.org/officeDocument/2006/relationships/image" Target="../media/image42.png"/><Relationship Id="rId4" Type="http://schemas.microsoft.com/office/2014/relationships/chartEx" Target="../charts/chartEx2.xml"/><Relationship Id="rId9"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00"/>
        <p:cNvGrpSpPr/>
        <p:nvPr/>
      </p:nvGrpSpPr>
      <p:grpSpPr>
        <a:xfrm>
          <a:off x="0" y="0"/>
          <a:ext cx="0" cy="0"/>
          <a:chOff x="0" y="0"/>
          <a:chExt cx="0" cy="0"/>
        </a:xfrm>
      </p:grpSpPr>
      <p:sp>
        <p:nvSpPr>
          <p:cNvPr id="201" name="Google Shape;201;p1"/>
          <p:cNvSpPr txBox="1">
            <a:spLocks noGrp="1"/>
          </p:cNvSpPr>
          <p:nvPr>
            <p:ph type="ctrTitle"/>
          </p:nvPr>
        </p:nvSpPr>
        <p:spPr>
          <a:xfrm>
            <a:off x="649941" y="4431436"/>
            <a:ext cx="916214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240"/>
              <a:buFont typeface="Calibri"/>
              <a:buNone/>
            </a:pPr>
            <a:r>
              <a:rPr lang="ru-RU" sz="3240" b="1" dirty="0"/>
              <a:t>Решить задачу DaNetQA / BoolQ</a:t>
            </a:r>
            <a:endParaRPr dirty="0"/>
          </a:p>
        </p:txBody>
      </p:sp>
      <p:pic>
        <p:nvPicPr>
          <p:cNvPr id="202" name="Google Shape;202;p1"/>
          <p:cNvPicPr preferRelativeResize="0"/>
          <p:nvPr/>
        </p:nvPicPr>
        <p:blipFill rotWithShape="1">
          <a:blip r:embed="rId3">
            <a:alphaModFix/>
          </a:blip>
          <a:srcRect/>
          <a:stretch/>
        </p:blipFill>
        <p:spPr>
          <a:xfrm>
            <a:off x="-5705" y="17491"/>
            <a:ext cx="12196990" cy="4201185"/>
          </a:xfrm>
          <a:prstGeom prst="rect">
            <a:avLst/>
          </a:prstGeom>
          <a:noFill/>
          <a:ln>
            <a:noFill/>
          </a:ln>
        </p:spPr>
      </p:pic>
      <p:pic>
        <p:nvPicPr>
          <p:cNvPr id="203" name="Google Shape;203;p1" descr="Изображение выглядит как рисунок, тарелка&#10;&#10;Автоматически созданное описание"/>
          <p:cNvPicPr preferRelativeResize="0"/>
          <p:nvPr/>
        </p:nvPicPr>
        <p:blipFill rotWithShape="1">
          <a:blip r:embed="rId4">
            <a:alphaModFix/>
          </a:blip>
          <a:srcRect/>
          <a:stretch/>
        </p:blipFill>
        <p:spPr>
          <a:xfrm>
            <a:off x="729455" y="438012"/>
            <a:ext cx="1930970" cy="434468"/>
          </a:xfrm>
          <a:prstGeom prst="rect">
            <a:avLst/>
          </a:prstGeom>
          <a:noFill/>
          <a:ln>
            <a:noFill/>
          </a:ln>
        </p:spPr>
      </p:pic>
      <p:sp>
        <p:nvSpPr>
          <p:cNvPr id="2" name="Google Shape;214;p3">
            <a:extLst>
              <a:ext uri="{FF2B5EF4-FFF2-40B4-BE49-F238E27FC236}">
                <a16:creationId xmlns:a16="http://schemas.microsoft.com/office/drawing/2014/main" id="{23F3E3D2-8020-94AC-0476-E0789CEA006C}"/>
              </a:ext>
            </a:extLst>
          </p:cNvPr>
          <p:cNvSpPr txBox="1">
            <a:spLocks/>
          </p:cNvSpPr>
          <p:nvPr/>
        </p:nvSpPr>
        <p:spPr>
          <a:xfrm>
            <a:off x="8576552" y="6273066"/>
            <a:ext cx="3271571" cy="34656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fontAlgn="base"/>
            <a:r>
              <a:rPr lang="ru-RU" b="1" dirty="0">
                <a:solidFill>
                  <a:srgbClr val="2C3142"/>
                </a:solidFill>
                <a:latin typeface="Calibri Light" panose="020F0302020204030204" pitchFamily="34" charset="0"/>
                <a:ea typeface="Calibri Light" panose="020F0302020204030204" pitchFamily="34" charset="0"/>
                <a:cs typeface="Calibri Light" panose="020F0302020204030204" pitchFamily="34" charset="0"/>
              </a:rPr>
              <a:t>Выполнил: Леушкин Антон Дмитриевич</a:t>
            </a:r>
            <a:endParaRPr lang="ru-RU" dirty="0">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9" y="628956"/>
            <a:ext cx="7948500" cy="58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T</a:t>
            </a:r>
            <a:r>
              <a:rPr lang="en-US" b="1" dirty="0"/>
              <a:t>-SNE </a:t>
            </a:r>
            <a:r>
              <a:rPr lang="ru-RU" b="1" dirty="0"/>
              <a:t>Диаграмма</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10</a:t>
            </a:r>
            <a:endParaRPr dirty="0"/>
          </a:p>
        </p:txBody>
      </p:sp>
      <p:pic>
        <p:nvPicPr>
          <p:cNvPr id="7" name="Picture 6">
            <a:extLst>
              <a:ext uri="{FF2B5EF4-FFF2-40B4-BE49-F238E27FC236}">
                <a16:creationId xmlns:a16="http://schemas.microsoft.com/office/drawing/2014/main" id="{965B23C1-504B-8E90-40C0-488134EE7A97}"/>
              </a:ext>
            </a:extLst>
          </p:cNvPr>
          <p:cNvPicPr>
            <a:picLocks noChangeAspect="1"/>
          </p:cNvPicPr>
          <p:nvPr/>
        </p:nvPicPr>
        <p:blipFill>
          <a:blip r:embed="rId3"/>
          <a:stretch>
            <a:fillRect/>
          </a:stretch>
        </p:blipFill>
        <p:spPr>
          <a:xfrm>
            <a:off x="2002946" y="1218456"/>
            <a:ext cx="8424420" cy="5309344"/>
          </a:xfrm>
          <a:prstGeom prst="rect">
            <a:avLst/>
          </a:prstGeom>
        </p:spPr>
      </p:pic>
    </p:spTree>
    <p:extLst>
      <p:ext uri="{BB962C8B-B14F-4D97-AF65-F5344CB8AC3E}">
        <p14:creationId xmlns:p14="http://schemas.microsoft.com/office/powerpoint/2010/main" val="2783796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9" y="628956"/>
            <a:ext cx="7948500" cy="58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t>Кортежи с низкой корреляцией</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11</a:t>
            </a:r>
            <a:endParaRPr dirty="0"/>
          </a:p>
        </p:txBody>
      </p:sp>
      <p:sp>
        <p:nvSpPr>
          <p:cNvPr id="9" name="Rectangle: Top Corners One Rounded and One Snipped 8">
            <a:extLst>
              <a:ext uri="{FF2B5EF4-FFF2-40B4-BE49-F238E27FC236}">
                <a16:creationId xmlns:a16="http://schemas.microsoft.com/office/drawing/2014/main" id="{6EF6047B-8576-2A37-0D31-50297FB42170}"/>
              </a:ext>
            </a:extLst>
          </p:cNvPr>
          <p:cNvSpPr/>
          <p:nvPr/>
        </p:nvSpPr>
        <p:spPr>
          <a:xfrm>
            <a:off x="757824" y="1804243"/>
            <a:ext cx="10595976" cy="995473"/>
          </a:xfrm>
          <a:prstGeom prst="snipRoundRect">
            <a:avLst>
              <a:gd name="adj1" fmla="val 11708"/>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в современно росс встреча случа когд женщин воспитыва ребенк без отц дают ем вмест отчеств матрон эт практик не призна законодательн однак загс идут навстреч так пожелан голомидов марин васильевн русск антропонимическ систем на рубеж век вопрос ономастик главны редактор а к матве ответственны секретар л а феоктистов екатеринбург издательств уральск университет 2005</a:t>
            </a:r>
          </a:p>
        </p:txBody>
      </p:sp>
      <p:sp>
        <p:nvSpPr>
          <p:cNvPr id="10" name="Rectangle: Top Corners One Rounded and One Snipped 9">
            <a:extLst>
              <a:ext uri="{FF2B5EF4-FFF2-40B4-BE49-F238E27FC236}">
                <a16:creationId xmlns:a16="http://schemas.microsoft.com/office/drawing/2014/main" id="{1EE718FB-1524-0D08-1CEE-80BEC3F67458}"/>
              </a:ext>
            </a:extLst>
          </p:cNvPr>
          <p:cNvSpPr/>
          <p:nvPr/>
        </p:nvSpPr>
        <p:spPr>
          <a:xfrm>
            <a:off x="757824" y="3928491"/>
            <a:ext cx="10595976" cy="1842072"/>
          </a:xfrm>
          <a:prstGeom prst="snipRoundRect">
            <a:avLst>
              <a:gd name="adj1" fmla="val 10743"/>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билли сближается своеи приемнои семьеи появляется школе шазам поддержать фредди тому приводит вместе собои самого супермена сцене время титров сивана своеи тюремнои камере одержимости рисует стене загадочные символы прерывает мистер маинд ранее находившиися заключении скалы вечности рассказывает столпах зла которые соидутся вместе будут править семью сферами сцене титров фредди проверяет билли говорить рыбои ссылаясь аквамена билли считает такую способность глупои ашер энджел билли бэтсон подросток которыи превращаться взрослого супергероя произнеся магическое слово шазам оригинале являющееся акронимом шести легендарных богов героев древнего мира способностеи мудрости соломона силы геракла стоикости атланта мощи зевса смелости ахиллеса скорости меркурия дэвид колсмит исполнил роль маленького билли</a:t>
            </a:r>
          </a:p>
        </p:txBody>
      </p:sp>
      <p:sp>
        <p:nvSpPr>
          <p:cNvPr id="12" name="Speech Bubble: Rectangle 11">
            <a:extLst>
              <a:ext uri="{FF2B5EF4-FFF2-40B4-BE49-F238E27FC236}">
                <a16:creationId xmlns:a16="http://schemas.microsoft.com/office/drawing/2014/main" id="{A53D68B3-0AF8-BD25-FEA5-3A940E15ABD9}"/>
              </a:ext>
            </a:extLst>
          </p:cNvPr>
          <p:cNvSpPr/>
          <p:nvPr/>
        </p:nvSpPr>
        <p:spPr>
          <a:xfrm>
            <a:off x="1584542" y="6026861"/>
            <a:ext cx="3582442" cy="329489"/>
          </a:xfrm>
          <a:prstGeom prst="wedgeRectCallout">
            <a:avLst>
              <a:gd name="adj1" fmla="val 21764"/>
              <a:gd name="adj2" fmla="val -1275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хищных птицах сцена титров</a:t>
            </a:r>
          </a:p>
        </p:txBody>
      </p:sp>
      <p:sp>
        <p:nvSpPr>
          <p:cNvPr id="14" name="Speech Bubble: Rectangle 13">
            <a:extLst>
              <a:ext uri="{FF2B5EF4-FFF2-40B4-BE49-F238E27FC236}">
                <a16:creationId xmlns:a16="http://schemas.microsoft.com/office/drawing/2014/main" id="{E56C3B83-0818-26FD-B00E-3287C46960B8}"/>
              </a:ext>
            </a:extLst>
          </p:cNvPr>
          <p:cNvSpPr/>
          <p:nvPr/>
        </p:nvSpPr>
        <p:spPr>
          <a:xfrm>
            <a:off x="1565667" y="3066416"/>
            <a:ext cx="3582442" cy="343964"/>
          </a:xfrm>
          <a:prstGeom prst="wedgeRectCallout">
            <a:avLst>
              <a:gd name="adj1" fmla="val 21764"/>
              <a:gd name="adj2" fmla="val -1275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разреш ли в росс матчеств</a:t>
            </a:r>
          </a:p>
        </p:txBody>
      </p:sp>
      <p:sp>
        <p:nvSpPr>
          <p:cNvPr id="17" name="Isosceles Triangle 16">
            <a:extLst>
              <a:ext uri="{FF2B5EF4-FFF2-40B4-BE49-F238E27FC236}">
                <a16:creationId xmlns:a16="http://schemas.microsoft.com/office/drawing/2014/main" id="{DF23FFF0-ED80-F6E5-02FA-87C35467BFBA}"/>
              </a:ext>
            </a:extLst>
          </p:cNvPr>
          <p:cNvSpPr/>
          <p:nvPr/>
        </p:nvSpPr>
        <p:spPr>
          <a:xfrm>
            <a:off x="5175335" y="5770563"/>
            <a:ext cx="1060704" cy="585787"/>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Да</a:t>
            </a:r>
          </a:p>
        </p:txBody>
      </p:sp>
      <p:sp>
        <p:nvSpPr>
          <p:cNvPr id="18" name="Isosceles Triangle 17">
            <a:extLst>
              <a:ext uri="{FF2B5EF4-FFF2-40B4-BE49-F238E27FC236}">
                <a16:creationId xmlns:a16="http://schemas.microsoft.com/office/drawing/2014/main" id="{FE0E395B-DA24-6105-6A76-CC44916E57AA}"/>
              </a:ext>
            </a:extLst>
          </p:cNvPr>
          <p:cNvSpPr/>
          <p:nvPr/>
        </p:nvSpPr>
        <p:spPr>
          <a:xfrm>
            <a:off x="5148109" y="2824593"/>
            <a:ext cx="1060704" cy="585787"/>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Да</a:t>
            </a:r>
          </a:p>
        </p:txBody>
      </p:sp>
      <p:sp>
        <p:nvSpPr>
          <p:cNvPr id="2" name="Google Shape;214;p3">
            <a:extLst>
              <a:ext uri="{FF2B5EF4-FFF2-40B4-BE49-F238E27FC236}">
                <a16:creationId xmlns:a16="http://schemas.microsoft.com/office/drawing/2014/main" id="{EC8FCA7D-5B02-14CC-151D-1AD9112EEAB3}"/>
              </a:ext>
            </a:extLst>
          </p:cNvPr>
          <p:cNvSpPr txBox="1">
            <a:spLocks noGrp="1"/>
          </p:cNvSpPr>
          <p:nvPr>
            <p:ph type="body" idx="3"/>
          </p:nvPr>
        </p:nvSpPr>
        <p:spPr>
          <a:xfrm>
            <a:off x="757824" y="1395349"/>
            <a:ext cx="3769884" cy="384017"/>
          </a:xfrm>
          <a:prstGeom prst="rect">
            <a:avLst/>
          </a:prstGeom>
          <a:noFill/>
          <a:ln>
            <a:noFill/>
          </a:ln>
        </p:spPr>
        <p:txBody>
          <a:bodyPr spcFirstLastPara="1" wrap="square" lIns="91425" tIns="45700" rIns="91425" bIns="45700" anchor="t" anchorCtr="0">
            <a:noAutofit/>
          </a:bodyPr>
          <a:lstStyle/>
          <a:p>
            <a:pPr marL="114300" indent="0" algn="l" fontAlgn="base" latinLnBrk="0">
              <a:buNone/>
            </a:pPr>
            <a:r>
              <a:rPr lang="en-US" dirty="0">
                <a:latin typeface="Calibri Light" panose="020F0302020204030204" pitchFamily="34" charset="0"/>
                <a:ea typeface="Calibri Light" panose="020F0302020204030204" pitchFamily="34" charset="0"/>
                <a:cs typeface="Calibri Light" panose="020F0302020204030204" pitchFamily="34" charset="0"/>
              </a:rPr>
              <a:t>L5 </a:t>
            </a:r>
            <a:r>
              <a:rPr lang="ru-RU" dirty="0">
                <a:latin typeface="Calibri Light" panose="020F0302020204030204" pitchFamily="34" charset="0"/>
                <a:ea typeface="Calibri Light" panose="020F0302020204030204" pitchFamily="34" charset="0"/>
                <a:cs typeface="Calibri Light" panose="020F0302020204030204" pitchFamily="34" charset="0"/>
              </a:rPr>
              <a:t>кортеж с корреляцией -0</a:t>
            </a:r>
            <a:r>
              <a:rPr lang="en-US" dirty="0">
                <a:latin typeface="Calibri Light" panose="020F0302020204030204" pitchFamily="34" charset="0"/>
                <a:ea typeface="Calibri Light" panose="020F0302020204030204" pitchFamily="34" charset="0"/>
                <a:cs typeface="Calibri Light" panose="020F0302020204030204" pitchFamily="34" charset="0"/>
              </a:rPr>
              <a:t>.06</a:t>
            </a:r>
            <a:endParaRPr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3" name="Google Shape;214;p3">
            <a:extLst>
              <a:ext uri="{FF2B5EF4-FFF2-40B4-BE49-F238E27FC236}">
                <a16:creationId xmlns:a16="http://schemas.microsoft.com/office/drawing/2014/main" id="{1D0FEF36-B029-D6B6-D116-20595460CEBC}"/>
              </a:ext>
            </a:extLst>
          </p:cNvPr>
          <p:cNvSpPr txBox="1">
            <a:spLocks/>
          </p:cNvSpPr>
          <p:nvPr/>
        </p:nvSpPr>
        <p:spPr>
          <a:xfrm>
            <a:off x="757824" y="3538967"/>
            <a:ext cx="3769884" cy="38401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80BC00"/>
              </a:buClr>
              <a:buSzPts val="1800"/>
              <a:buFont typeface="Noto Sans"/>
              <a:buChar char="▪"/>
              <a:defRPr sz="18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500"/>
              </a:spcBef>
              <a:spcAft>
                <a:spcPts val="0"/>
              </a:spcAft>
              <a:buClr>
                <a:srgbClr val="80BC00"/>
              </a:buClr>
              <a:buSzPts val="1400"/>
              <a:buFont typeface="Noto Sans"/>
              <a:buChar char="▪"/>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600"/>
              <a:buFont typeface="Calibri"/>
              <a:buNone/>
              <a:defRPr sz="1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fontAlgn="base">
              <a:buFont typeface="Noto Sans"/>
              <a:buNone/>
            </a:pPr>
            <a:r>
              <a:rPr lang="ru-RU" dirty="0">
                <a:latin typeface="Calibri Light" panose="020F0302020204030204" pitchFamily="34" charset="0"/>
                <a:ea typeface="Calibri Light" panose="020F0302020204030204" pitchFamily="34" charset="0"/>
                <a:cs typeface="Calibri Light" panose="020F0302020204030204" pitchFamily="34" charset="0"/>
              </a:rPr>
              <a:t>L</a:t>
            </a:r>
            <a:r>
              <a:rPr lang="en-US" dirty="0">
                <a:latin typeface="Calibri Light" panose="020F0302020204030204" pitchFamily="34" charset="0"/>
                <a:ea typeface="Calibri Light" panose="020F0302020204030204" pitchFamily="34" charset="0"/>
                <a:cs typeface="Calibri Light" panose="020F0302020204030204" pitchFamily="34" charset="0"/>
              </a:rPr>
              <a:t>4</a:t>
            </a:r>
            <a:r>
              <a:rPr lang="ru-RU" dirty="0">
                <a:latin typeface="Calibri Light" panose="020F0302020204030204" pitchFamily="34" charset="0"/>
                <a:ea typeface="Calibri Light" panose="020F0302020204030204" pitchFamily="34" charset="0"/>
                <a:cs typeface="Calibri Light" panose="020F0302020204030204" pitchFamily="34" charset="0"/>
              </a:rPr>
              <a:t> кортеж с корреляцией -0.06</a:t>
            </a:r>
          </a:p>
        </p:txBody>
      </p:sp>
    </p:spTree>
    <p:extLst>
      <p:ext uri="{BB962C8B-B14F-4D97-AF65-F5344CB8AC3E}">
        <p14:creationId xmlns:p14="http://schemas.microsoft.com/office/powerpoint/2010/main" val="640913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9" y="628956"/>
            <a:ext cx="7948500" cy="58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solidFill>
                  <a:srgbClr val="80BC00"/>
                </a:solidFill>
                <a:latin typeface="Calibri"/>
                <a:ea typeface="Calibri"/>
                <a:cs typeface="Calibri"/>
                <a:sym typeface="Calibri"/>
              </a:rPr>
              <a:t>Существующие решения</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12</a:t>
            </a:r>
            <a:endParaRPr dirty="0"/>
          </a:p>
        </p:txBody>
      </p:sp>
      <p:sp>
        <p:nvSpPr>
          <p:cNvPr id="6" name="Google Shape;234;p5">
            <a:extLst>
              <a:ext uri="{FF2B5EF4-FFF2-40B4-BE49-F238E27FC236}">
                <a16:creationId xmlns:a16="http://schemas.microsoft.com/office/drawing/2014/main" id="{CF5D645C-845E-EBA9-DE77-0E257F94029E}"/>
              </a:ext>
            </a:extLst>
          </p:cNvPr>
          <p:cNvSpPr txBox="1"/>
          <p:nvPr/>
        </p:nvSpPr>
        <p:spPr>
          <a:xfrm>
            <a:off x="526220" y="1308506"/>
            <a:ext cx="9183388" cy="65529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ru-RU" sz="1800" b="0" i="0" u="none" strike="noStrike" cap="none" dirty="0">
                <a:solidFill>
                  <a:schemeClr val="tx1"/>
                </a:solidFill>
                <a:latin typeface="Calibri"/>
                <a:ea typeface="Calibri"/>
                <a:cs typeface="Calibri"/>
                <a:sym typeface="Calibri"/>
              </a:rPr>
              <a:t>В интернете не так много исследований с решением конкретно задачи </a:t>
            </a:r>
            <a:r>
              <a:rPr lang="en-US" sz="1800" b="0" i="0" u="none" strike="noStrike" cap="none" dirty="0">
                <a:solidFill>
                  <a:schemeClr val="tx1"/>
                </a:solidFill>
                <a:latin typeface="Calibri"/>
                <a:ea typeface="Calibri"/>
                <a:cs typeface="Calibri"/>
                <a:sym typeface="Calibri"/>
              </a:rPr>
              <a:t>DaNetQA</a:t>
            </a:r>
            <a:r>
              <a:rPr lang="ru-RU" sz="1800" dirty="0">
                <a:solidFill>
                  <a:schemeClr val="tx1"/>
                </a:solidFill>
                <a:latin typeface="Calibri"/>
                <a:ea typeface="Calibri"/>
                <a:cs typeface="Calibri"/>
                <a:sym typeface="Calibri"/>
              </a:rPr>
              <a:t>, чаще она фигурирет как «одна из» в качестве проверки адаптируемости модели под задачи.</a:t>
            </a:r>
          </a:p>
          <a:p>
            <a:pPr marL="0" marR="0" lvl="0" indent="0" algn="l" rtl="0">
              <a:lnSpc>
                <a:spcPct val="90000"/>
              </a:lnSpc>
              <a:spcBef>
                <a:spcPts val="0"/>
              </a:spcBef>
              <a:spcAft>
                <a:spcPts val="0"/>
              </a:spcAft>
              <a:buClr>
                <a:schemeClr val="lt1"/>
              </a:buClr>
              <a:buSzPts val="1800"/>
              <a:buFont typeface="Calibri"/>
              <a:buNone/>
            </a:pPr>
            <a:r>
              <a:rPr lang="ru-RU" sz="1800" dirty="0">
                <a:solidFill>
                  <a:schemeClr val="lt1"/>
                </a:solidFill>
                <a:latin typeface="Calibri"/>
                <a:ea typeface="Calibri"/>
                <a:cs typeface="Calibri"/>
                <a:sym typeface="Calibri"/>
              </a:rPr>
              <a:t>	</a:t>
            </a:r>
          </a:p>
        </p:txBody>
      </p:sp>
      <p:sp>
        <p:nvSpPr>
          <p:cNvPr id="7" name="TextBox 6">
            <a:extLst>
              <a:ext uri="{FF2B5EF4-FFF2-40B4-BE49-F238E27FC236}">
                <a16:creationId xmlns:a16="http://schemas.microsoft.com/office/drawing/2014/main" id="{E876BDE2-601D-B309-F44A-4C8D0C9161E0}"/>
              </a:ext>
            </a:extLst>
          </p:cNvPr>
          <p:cNvSpPr txBox="1"/>
          <p:nvPr/>
        </p:nvSpPr>
        <p:spPr>
          <a:xfrm>
            <a:off x="526220" y="6048573"/>
            <a:ext cx="10827580" cy="307777"/>
          </a:xfrm>
          <a:prstGeom prst="rect">
            <a:avLst/>
          </a:prstGeom>
          <a:noFill/>
        </p:spPr>
        <p:txBody>
          <a:bodyPr wrap="square">
            <a:spAutoFit/>
          </a:bodyPr>
          <a:lstStyle/>
          <a:p>
            <a:r>
              <a:rPr lang="ru-RU"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Таблица результатов таких исследований представлена на </a:t>
            </a:r>
            <a:r>
              <a:rPr lang="en-US"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russiansuperglue</a:t>
            </a: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.com</a:t>
            </a:r>
            <a:r>
              <a:rPr lang="ru-RU"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 </a:t>
            </a:r>
            <a:r>
              <a:rPr lang="en-US"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[6]</a:t>
            </a: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 </a:t>
            </a:r>
            <a:r>
              <a:rPr lang="ru-RU"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актуальна на 09.11.2022</a:t>
            </a:r>
            <a:endParaRPr lang="ru-RU"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1" name="Picture 10">
            <a:extLst>
              <a:ext uri="{FF2B5EF4-FFF2-40B4-BE49-F238E27FC236}">
                <a16:creationId xmlns:a16="http://schemas.microsoft.com/office/drawing/2014/main" id="{9CB6E11B-D601-56DF-4C2D-B4933CE949AF}"/>
              </a:ext>
            </a:extLst>
          </p:cNvPr>
          <p:cNvPicPr>
            <a:picLocks noChangeAspect="1"/>
          </p:cNvPicPr>
          <p:nvPr/>
        </p:nvPicPr>
        <p:blipFill>
          <a:blip r:embed="rId3"/>
          <a:stretch>
            <a:fillRect/>
          </a:stretch>
        </p:blipFill>
        <p:spPr>
          <a:xfrm>
            <a:off x="9596221" y="393878"/>
            <a:ext cx="2545053" cy="2311615"/>
          </a:xfrm>
          <a:prstGeom prst="rect">
            <a:avLst/>
          </a:prstGeom>
        </p:spPr>
      </p:pic>
      <p:pic>
        <p:nvPicPr>
          <p:cNvPr id="19" name="Picture 18" descr="Таблица результатов таких исследований представлена на russiansuperglue.com">
            <a:extLst>
              <a:ext uri="{FF2B5EF4-FFF2-40B4-BE49-F238E27FC236}">
                <a16:creationId xmlns:a16="http://schemas.microsoft.com/office/drawing/2014/main" id="{DD683532-DBEE-840B-8286-4A833E3ED4B3}"/>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26220" y="2157146"/>
            <a:ext cx="10899067" cy="3891427"/>
          </a:xfrm>
          <a:prstGeom prst="rect">
            <a:avLst/>
          </a:prstGeom>
        </p:spPr>
      </p:pic>
    </p:spTree>
    <p:extLst>
      <p:ext uri="{BB962C8B-B14F-4D97-AF65-F5344CB8AC3E}">
        <p14:creationId xmlns:p14="http://schemas.microsoft.com/office/powerpoint/2010/main" val="959440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8" y="628956"/>
            <a:ext cx="7545612" cy="926794"/>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Encoder +</a:t>
            </a:r>
            <a:r>
              <a:rPr lang="ru-RU" b="1" dirty="0">
                <a:solidFill>
                  <a:srgbClr val="80BC00"/>
                </a:solidFill>
                <a:latin typeface="Calibri"/>
                <a:ea typeface="Calibri"/>
                <a:cs typeface="Calibri"/>
                <a:sym typeface="Calibri"/>
              </a:rPr>
              <a:t> </a:t>
            </a:r>
            <a:r>
              <a:rPr lang="en-US" b="1" dirty="0" err="1">
                <a:solidFill>
                  <a:srgbClr val="80BC00"/>
                </a:solidFill>
                <a:latin typeface="Calibri"/>
                <a:ea typeface="Calibri"/>
                <a:cs typeface="Calibri"/>
                <a:sym typeface="Calibri"/>
              </a:rPr>
              <a:t>LogisticRegression</a:t>
            </a:r>
            <a:r>
              <a:rPr lang="ru-RU" b="1" dirty="0">
                <a:solidFill>
                  <a:srgbClr val="80BC00"/>
                </a:solidFill>
                <a:latin typeface="Calibri"/>
                <a:ea typeface="Calibri"/>
                <a:cs typeface="Calibri"/>
                <a:sym typeface="Calibri"/>
              </a:rPr>
              <a:t> </a:t>
            </a:r>
            <a:br>
              <a:rPr lang="en-US" b="1" dirty="0">
                <a:solidFill>
                  <a:srgbClr val="80BC00"/>
                </a:solidFill>
                <a:latin typeface="Calibri"/>
                <a:ea typeface="Calibri"/>
                <a:cs typeface="Calibri"/>
                <a:sym typeface="Calibri"/>
              </a:rPr>
            </a:br>
            <a:r>
              <a:rPr lang="ru-RU" b="1" dirty="0">
                <a:solidFill>
                  <a:srgbClr val="80BC00"/>
                </a:solidFill>
                <a:latin typeface="Calibri"/>
                <a:ea typeface="Calibri"/>
                <a:cs typeface="Calibri"/>
                <a:sym typeface="Calibri"/>
              </a:rPr>
              <a:t>для решения задачи </a:t>
            </a:r>
            <a:r>
              <a:rPr lang="en-US" b="1" dirty="0">
                <a:solidFill>
                  <a:srgbClr val="80BC00"/>
                </a:solidFill>
                <a:latin typeface="Calibri"/>
                <a:ea typeface="Calibri"/>
                <a:cs typeface="Calibri"/>
                <a:sym typeface="Calibri"/>
              </a:rPr>
              <a:t>DaNetQA</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13</a:t>
            </a:r>
            <a:endParaRPr dirty="0"/>
          </a:p>
        </p:txBody>
      </p:sp>
      <p:sp>
        <p:nvSpPr>
          <p:cNvPr id="8" name="Rectangle: Rounded Corners 7">
            <a:extLst>
              <a:ext uri="{FF2B5EF4-FFF2-40B4-BE49-F238E27FC236}">
                <a16:creationId xmlns:a16="http://schemas.microsoft.com/office/drawing/2014/main" id="{E00DF209-C00D-7BE7-D485-74DC8126A99F}"/>
              </a:ext>
            </a:extLst>
          </p:cNvPr>
          <p:cNvSpPr/>
          <p:nvPr/>
        </p:nvSpPr>
        <p:spPr>
          <a:xfrm>
            <a:off x="7120621" y="5130800"/>
            <a:ext cx="2090962" cy="4635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2000" b="1" dirty="0">
                <a:latin typeface="Calibri" panose="020F0502020204030204" pitchFamily="34" charset="0"/>
                <a:ea typeface="Calibri" panose="020F0502020204030204" pitchFamily="34" charset="0"/>
                <a:cs typeface="Calibri" panose="020F0502020204030204" pitchFamily="34" charset="0"/>
              </a:rPr>
              <a:t>Контекст</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FC7A5C81-69A1-8D10-9FE9-CA0F3912ED9B}"/>
              </a:ext>
            </a:extLst>
          </p:cNvPr>
          <p:cNvSpPr/>
          <p:nvPr/>
        </p:nvSpPr>
        <p:spPr>
          <a:xfrm>
            <a:off x="9262840" y="5130800"/>
            <a:ext cx="2090962" cy="4635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1800" b="1" dirty="0">
                <a:latin typeface="Calibri" panose="020F0502020204030204" pitchFamily="34" charset="0"/>
                <a:ea typeface="Calibri" panose="020F0502020204030204" pitchFamily="34" charset="0"/>
                <a:cs typeface="Calibri" panose="020F0502020204030204" pitchFamily="34" charset="0"/>
              </a:rPr>
              <a:t>Общий </a:t>
            </a:r>
            <a:r>
              <a:rPr lang="ru-RU" sz="2000" b="1" dirty="0">
                <a:latin typeface="Calibri" panose="020F0502020204030204" pitchFamily="34" charset="0"/>
                <a:ea typeface="Calibri" panose="020F0502020204030204" pitchFamily="34" charset="0"/>
                <a:cs typeface="Calibri" panose="020F0502020204030204" pitchFamily="34" charset="0"/>
              </a:rPr>
              <a:t>вопрос</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13" name="Rectangle: Rounded Corners 12">
            <a:extLst>
              <a:ext uri="{FF2B5EF4-FFF2-40B4-BE49-F238E27FC236}">
                <a16:creationId xmlns:a16="http://schemas.microsoft.com/office/drawing/2014/main" id="{249A7811-5A3C-554D-ED33-2D7653B2C5EA}"/>
              </a:ext>
            </a:extLst>
          </p:cNvPr>
          <p:cNvSpPr/>
          <p:nvPr/>
        </p:nvSpPr>
        <p:spPr>
          <a:xfrm>
            <a:off x="7120620" y="2067977"/>
            <a:ext cx="4233180" cy="7324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1800" b="1" dirty="0">
                <a:latin typeface="Calibri" panose="020F0502020204030204" pitchFamily="34" charset="0"/>
                <a:ea typeface="Calibri" panose="020F0502020204030204" pitchFamily="34" charset="0"/>
                <a:cs typeface="Calibri" panose="020F0502020204030204" pitchFamily="34" charset="0"/>
              </a:rPr>
              <a:t>Да или Нет</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A0E1B6BD-978A-3F22-E208-D9DA6BD2C868}"/>
              </a:ext>
            </a:extLst>
          </p:cNvPr>
          <p:cNvSpPr/>
          <p:nvPr/>
        </p:nvSpPr>
        <p:spPr>
          <a:xfrm>
            <a:off x="7120620" y="4109859"/>
            <a:ext cx="4233181" cy="7324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b="1" dirty="0">
                <a:latin typeface="Calibri" panose="020F0502020204030204" pitchFamily="34" charset="0"/>
                <a:ea typeface="Calibri" panose="020F0502020204030204" pitchFamily="34" charset="0"/>
                <a:cs typeface="Calibri" panose="020F0502020204030204" pitchFamily="34" charset="0"/>
              </a:rPr>
              <a:t>Encode</a:t>
            </a:r>
          </a:p>
        </p:txBody>
      </p:sp>
      <p:sp>
        <p:nvSpPr>
          <p:cNvPr id="6" name="Rectangle: Rounded Corners 5">
            <a:extLst>
              <a:ext uri="{FF2B5EF4-FFF2-40B4-BE49-F238E27FC236}">
                <a16:creationId xmlns:a16="http://schemas.microsoft.com/office/drawing/2014/main" id="{A470CEA5-5E61-3B8E-54A4-FA223932F49C}"/>
              </a:ext>
            </a:extLst>
          </p:cNvPr>
          <p:cNvSpPr/>
          <p:nvPr/>
        </p:nvSpPr>
        <p:spPr>
          <a:xfrm>
            <a:off x="7121845" y="3088918"/>
            <a:ext cx="4233181" cy="7324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b="1" dirty="0">
                <a:latin typeface="Calibri" panose="020F0502020204030204" pitchFamily="34" charset="0"/>
                <a:ea typeface="Calibri" panose="020F0502020204030204" pitchFamily="34" charset="0"/>
                <a:cs typeface="Calibri" panose="020F0502020204030204" pitchFamily="34" charset="0"/>
              </a:rPr>
              <a:t>Logistic</a:t>
            </a:r>
          </a:p>
          <a:p>
            <a:pPr algn="ctr"/>
            <a:r>
              <a:rPr lang="en-US" sz="1800" b="1" dirty="0">
                <a:latin typeface="Calibri" panose="020F0502020204030204" pitchFamily="34" charset="0"/>
                <a:ea typeface="Calibri" panose="020F0502020204030204" pitchFamily="34" charset="0"/>
                <a:cs typeface="Calibri" panose="020F0502020204030204" pitchFamily="34" charset="0"/>
              </a:rPr>
              <a:t>Regression</a:t>
            </a:r>
          </a:p>
        </p:txBody>
      </p:sp>
      <p:cxnSp>
        <p:nvCxnSpPr>
          <p:cNvPr id="9" name="Connector: Elbow 8">
            <a:extLst>
              <a:ext uri="{FF2B5EF4-FFF2-40B4-BE49-F238E27FC236}">
                <a16:creationId xmlns:a16="http://schemas.microsoft.com/office/drawing/2014/main" id="{EC3A3B56-013A-744B-FAAA-9D4DBB2A9D9B}"/>
              </a:ext>
            </a:extLst>
          </p:cNvPr>
          <p:cNvCxnSpPr>
            <a:cxnSpLocks/>
            <a:stCxn id="11" idx="0"/>
            <a:endCxn id="5" idx="2"/>
          </p:cNvCxnSpPr>
          <p:nvPr/>
        </p:nvCxnSpPr>
        <p:spPr>
          <a:xfrm rot="16200000" flipV="1">
            <a:off x="9628529" y="4451008"/>
            <a:ext cx="288474" cy="1071110"/>
          </a:xfrm>
          <a:prstGeom prst="bentConnector3">
            <a:avLst>
              <a:gd name="adj1" fmla="val 43396"/>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2" name="Connector: Elbow 11">
            <a:extLst>
              <a:ext uri="{FF2B5EF4-FFF2-40B4-BE49-F238E27FC236}">
                <a16:creationId xmlns:a16="http://schemas.microsoft.com/office/drawing/2014/main" id="{90E096A4-8577-8040-D0BF-4E6025EBEFAA}"/>
              </a:ext>
            </a:extLst>
          </p:cNvPr>
          <p:cNvCxnSpPr>
            <a:cxnSpLocks/>
            <a:stCxn id="5" idx="0"/>
            <a:endCxn id="6" idx="2"/>
          </p:cNvCxnSpPr>
          <p:nvPr/>
        </p:nvCxnSpPr>
        <p:spPr>
          <a:xfrm rot="5400000" flipH="1" flipV="1">
            <a:off x="9093586" y="3965010"/>
            <a:ext cx="288474" cy="1225"/>
          </a:xfrm>
          <a:prstGeom prst="bentConnector3">
            <a:avLst>
              <a:gd name="adj1" fmla="val 50000"/>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7" name="Connector: Elbow 16">
            <a:extLst>
              <a:ext uri="{FF2B5EF4-FFF2-40B4-BE49-F238E27FC236}">
                <a16:creationId xmlns:a16="http://schemas.microsoft.com/office/drawing/2014/main" id="{E30B04AF-B12A-2F7D-428C-42D1C055873E}"/>
              </a:ext>
            </a:extLst>
          </p:cNvPr>
          <p:cNvCxnSpPr>
            <a:cxnSpLocks/>
            <a:stCxn id="6" idx="0"/>
            <a:endCxn id="13" idx="2"/>
          </p:cNvCxnSpPr>
          <p:nvPr/>
        </p:nvCxnSpPr>
        <p:spPr>
          <a:xfrm rot="16200000" flipV="1">
            <a:off x="9093586" y="2944068"/>
            <a:ext cx="288474" cy="1226"/>
          </a:xfrm>
          <a:prstGeom prst="bentConnector3">
            <a:avLst>
              <a:gd name="adj1" fmla="val 50000"/>
            </a:avLst>
          </a:prstGeom>
          <a:ln w="38100">
            <a:tailEnd type="triangle"/>
          </a:ln>
        </p:spPr>
        <p:style>
          <a:lnRef idx="1">
            <a:schemeClr val="accent6"/>
          </a:lnRef>
          <a:fillRef idx="0">
            <a:schemeClr val="accent6"/>
          </a:fillRef>
          <a:effectRef idx="0">
            <a:schemeClr val="accent6"/>
          </a:effectRef>
          <a:fontRef idx="minor">
            <a:schemeClr val="tx1"/>
          </a:fontRef>
        </p:style>
      </p:cxnSp>
      <p:graphicFrame>
        <p:nvGraphicFramePr>
          <p:cNvPr id="2" name="Table 2">
            <a:extLst>
              <a:ext uri="{FF2B5EF4-FFF2-40B4-BE49-F238E27FC236}">
                <a16:creationId xmlns:a16="http://schemas.microsoft.com/office/drawing/2014/main" id="{2D8E8D63-A9C8-4E05-FDE7-F77EC14004EA}"/>
              </a:ext>
            </a:extLst>
          </p:cNvPr>
          <p:cNvGraphicFramePr>
            <a:graphicFrameLocks noGrp="1"/>
          </p:cNvGraphicFramePr>
          <p:nvPr>
            <p:extLst>
              <p:ext uri="{D42A27DB-BD31-4B8C-83A1-F6EECF244321}">
                <p14:modId xmlns:p14="http://schemas.microsoft.com/office/powerpoint/2010/main" val="261072776"/>
              </p:ext>
            </p:extLst>
          </p:nvPr>
        </p:nvGraphicFramePr>
        <p:xfrm>
          <a:off x="620488" y="2067977"/>
          <a:ext cx="6071694" cy="3550950"/>
        </p:xfrm>
        <a:graphic>
          <a:graphicData uri="http://schemas.openxmlformats.org/drawingml/2006/table">
            <a:tbl>
              <a:tblPr firstRow="1" bandRow="1">
                <a:tableStyleId>{912C8C85-51F0-491E-9774-3900AFEF0FD7}</a:tableStyleId>
              </a:tblPr>
              <a:tblGrid>
                <a:gridCol w="2899952">
                  <a:extLst>
                    <a:ext uri="{9D8B030D-6E8A-4147-A177-3AD203B41FA5}">
                      <a16:colId xmlns:a16="http://schemas.microsoft.com/office/drawing/2014/main" val="1068805777"/>
                    </a:ext>
                  </a:extLst>
                </a:gridCol>
                <a:gridCol w="1197864">
                  <a:extLst>
                    <a:ext uri="{9D8B030D-6E8A-4147-A177-3AD203B41FA5}">
                      <a16:colId xmlns:a16="http://schemas.microsoft.com/office/drawing/2014/main" val="3882770362"/>
                    </a:ext>
                  </a:extLst>
                </a:gridCol>
                <a:gridCol w="1973878">
                  <a:extLst>
                    <a:ext uri="{9D8B030D-6E8A-4147-A177-3AD203B41FA5}">
                      <a16:colId xmlns:a16="http://schemas.microsoft.com/office/drawing/2014/main" val="793847853"/>
                    </a:ext>
                  </a:extLst>
                </a:gridCol>
              </a:tblGrid>
              <a:tr h="370840">
                <a:tc>
                  <a:txBody>
                    <a:bodyPr/>
                    <a:lstStyle/>
                    <a:p>
                      <a:pPr algn="ctr"/>
                      <a:r>
                        <a:rPr lang="ru-RU" dirty="0">
                          <a:latin typeface="Calibri" panose="020F0502020204030204" pitchFamily="34" charset="0"/>
                          <a:ea typeface="Calibri" panose="020F0502020204030204" pitchFamily="34" charset="0"/>
                          <a:cs typeface="Calibri" panose="020F0502020204030204" pitchFamily="34" charset="0"/>
                        </a:rPr>
                        <a:t>Уровень очистки</a:t>
                      </a:r>
                      <a:endParaRPr lang="en-US" dirty="0">
                        <a:latin typeface="Calibri" panose="020F0502020204030204" pitchFamily="34" charset="0"/>
                        <a:ea typeface="Calibri" panose="020F0502020204030204" pitchFamily="34" charset="0"/>
                        <a:cs typeface="Calibri" panose="020F0502020204030204" pitchFamily="34" charset="0"/>
                      </a:endParaRPr>
                    </a:p>
                    <a:p>
                      <a:pPr algn="ctr"/>
                      <a:r>
                        <a:rPr lang="ru-RU" dirty="0">
                          <a:latin typeface="Calibri" panose="020F0502020204030204" pitchFamily="34" charset="0"/>
                          <a:ea typeface="Calibri" panose="020F0502020204030204" pitchFamily="34" charset="0"/>
                          <a:cs typeface="Calibri" panose="020F0502020204030204" pitchFamily="34" charset="0"/>
                        </a:rPr>
                        <a:t>данных</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TD-IDF </a:t>
                      </a:r>
                    </a:p>
                    <a:p>
                      <a:pPr algn="ctr"/>
                      <a:r>
                        <a:rPr lang="en-US" dirty="0">
                          <a:latin typeface="Calibri" panose="020F0502020204030204" pitchFamily="34" charset="0"/>
                          <a:ea typeface="Calibri" panose="020F0502020204030204" pitchFamily="34" charset="0"/>
                          <a:cs typeface="Calibri" panose="020F0502020204030204" pitchFamily="34" charset="0"/>
                        </a:rPr>
                        <a:t>Pre-Trained</a:t>
                      </a:r>
                      <a:endParaRPr lang="ru-RU" dirty="0">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Universal-Sentence-Encoder-Multilingual</a:t>
                      </a:r>
                      <a:endParaRPr lang="ru-RU" dirty="0">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52200966"/>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L0</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 исходные данные </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9934779"/>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1: убираем</a:t>
                      </a:r>
                      <a:r>
                        <a:rPr lang="ru-RU" sz="1800" u="none" strike="noStrike" cap="none" baseline="0" dirty="0">
                          <a:latin typeface="Calibri Light" panose="020F0302020204030204" pitchFamily="34" charset="0"/>
                          <a:ea typeface="Calibri Light" panose="020F0302020204030204" pitchFamily="34" charset="0"/>
                          <a:cs typeface="Calibri Light" panose="020F0302020204030204" pitchFamily="34" charset="0"/>
                          <a:sym typeface="Calibri"/>
                        </a:rPr>
                        <a:t> </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юникод символы </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1800" dirty="0">
                          <a:latin typeface="Calibri Light" panose="020F0302020204030204" pitchFamily="34" charset="0"/>
                          <a:ea typeface="Calibri Light" panose="020F0302020204030204" pitchFamily="34" charset="0"/>
                          <a:cs typeface="Calibri Light" panose="020F0302020204030204" pitchFamily="34" charset="0"/>
                        </a:rPr>
                        <a:t>0.59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8107737"/>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2: переводим в нижний регистр</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a:t>
                      </a:r>
                      <a:r>
                        <a:rPr lang="en-US" sz="1800" b="0" dirty="0">
                          <a:latin typeface="Calibri Light" panose="020F0302020204030204" pitchFamily="34" charset="0"/>
                          <a:ea typeface="Calibri Light" panose="020F0302020204030204" pitchFamily="34" charset="0"/>
                          <a:cs typeface="Calibri Light" panose="020F0302020204030204" pitchFamily="34" charset="0"/>
                        </a:rPr>
                        <a:t>7</a:t>
                      </a:r>
                      <a:endParaRPr lang="ru-RU" sz="1800" b="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6257919"/>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L3: </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удаляем служебные символы и пунктуацию</a:t>
                      </a:r>
                      <a:endPar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13449622"/>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L4: </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удаляем стоп слова</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a:t>
                      </a:r>
                      <a:r>
                        <a:rPr lang="en-US" sz="1800" dirty="0">
                          <a:latin typeface="Calibri Light" panose="020F0302020204030204" pitchFamily="34" charset="0"/>
                          <a:ea typeface="Calibri Light" panose="020F0302020204030204" pitchFamily="34" charset="0"/>
                          <a:cs typeface="Calibri Light" panose="020F0302020204030204" pitchFamily="34" charset="0"/>
                        </a:rPr>
                        <a:t>6</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2758800"/>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L5: </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стемминг</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1800" dirty="0">
                          <a:latin typeface="Calibri Light" panose="020F0302020204030204" pitchFamily="34" charset="0"/>
                          <a:ea typeface="Calibri Light" panose="020F0302020204030204" pitchFamily="34" charset="0"/>
                          <a:cs typeface="Calibri Light" panose="020F0302020204030204" pitchFamily="34" charset="0"/>
                        </a:rPr>
                        <a:t>0.54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a:t>
                      </a:r>
                      <a:r>
                        <a:rPr lang="en-US" sz="1800" dirty="0">
                          <a:latin typeface="Calibri Light" panose="020F0302020204030204" pitchFamily="34" charset="0"/>
                          <a:ea typeface="Calibri Light" panose="020F0302020204030204" pitchFamily="34" charset="0"/>
                          <a:cs typeface="Calibri Light" panose="020F0302020204030204" pitchFamily="34" charset="0"/>
                        </a:rPr>
                        <a:t>7</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2194781"/>
                  </a:ext>
                </a:extLst>
              </a:tr>
            </a:tbl>
          </a:graphicData>
        </a:graphic>
      </p:graphicFrame>
      <p:sp>
        <p:nvSpPr>
          <p:cNvPr id="3" name="Text Placeholder 22">
            <a:extLst>
              <a:ext uri="{FF2B5EF4-FFF2-40B4-BE49-F238E27FC236}">
                <a16:creationId xmlns:a16="http://schemas.microsoft.com/office/drawing/2014/main" id="{ED259271-E96C-D243-5137-ABA449685538}"/>
              </a:ext>
            </a:extLst>
          </p:cNvPr>
          <p:cNvSpPr>
            <a:spLocks noGrp="1"/>
          </p:cNvSpPr>
          <p:nvPr>
            <p:ph type="body" idx="3"/>
          </p:nvPr>
        </p:nvSpPr>
        <p:spPr>
          <a:xfrm>
            <a:off x="620488" y="5705280"/>
            <a:ext cx="10291062" cy="926795"/>
          </a:xfrm>
        </p:spPr>
        <p:txBody>
          <a:bodyPr/>
          <a:lstStyle/>
          <a:p>
            <a:pPr marL="114300" indent="0">
              <a:buNone/>
            </a:pPr>
            <a:r>
              <a:rPr lang="ru-RU" dirty="0"/>
              <a:t>Лучшая точность доходит до 0.59, это на 0.09 выше чем при использовании псевдослучайных чисел.</a:t>
            </a:r>
          </a:p>
        </p:txBody>
      </p:sp>
    </p:spTree>
    <p:extLst>
      <p:ext uri="{BB962C8B-B14F-4D97-AF65-F5344CB8AC3E}">
        <p14:creationId xmlns:p14="http://schemas.microsoft.com/office/powerpoint/2010/main" val="863635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8" y="628956"/>
            <a:ext cx="8999762" cy="533094"/>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Fine-Tune (Ru)BERT </a:t>
            </a:r>
            <a:r>
              <a:rPr lang="ru-RU" b="1" dirty="0">
                <a:solidFill>
                  <a:srgbClr val="80BC00"/>
                </a:solidFill>
                <a:latin typeface="Calibri"/>
                <a:ea typeface="Calibri"/>
                <a:cs typeface="Calibri"/>
                <a:sym typeface="Calibri"/>
              </a:rPr>
              <a:t>для решения задачи </a:t>
            </a:r>
            <a:r>
              <a:rPr lang="en-US" b="1" dirty="0">
                <a:solidFill>
                  <a:srgbClr val="80BC00"/>
                </a:solidFill>
                <a:latin typeface="Calibri"/>
                <a:ea typeface="Calibri"/>
                <a:cs typeface="Calibri"/>
                <a:sym typeface="Calibri"/>
              </a:rPr>
              <a:t>DaNetQA</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14</a:t>
            </a:r>
            <a:endParaRPr dirty="0"/>
          </a:p>
        </p:txBody>
      </p:sp>
      <p:pic>
        <p:nvPicPr>
          <p:cNvPr id="5" name="Picture 4">
            <a:extLst>
              <a:ext uri="{FF2B5EF4-FFF2-40B4-BE49-F238E27FC236}">
                <a16:creationId xmlns:a16="http://schemas.microsoft.com/office/drawing/2014/main" id="{8803CC06-E810-72B6-F033-4B2D517A6DD4}"/>
              </a:ext>
            </a:extLst>
          </p:cNvPr>
          <p:cNvPicPr>
            <a:picLocks noChangeAspect="1"/>
          </p:cNvPicPr>
          <p:nvPr/>
        </p:nvPicPr>
        <p:blipFill>
          <a:blip r:embed="rId3"/>
          <a:stretch>
            <a:fillRect/>
          </a:stretch>
        </p:blipFill>
        <p:spPr>
          <a:xfrm>
            <a:off x="6340171" y="1162050"/>
            <a:ext cx="5013629" cy="5194300"/>
          </a:xfrm>
          <a:prstGeom prst="rect">
            <a:avLst/>
          </a:prstGeom>
        </p:spPr>
      </p:pic>
      <p:sp>
        <p:nvSpPr>
          <p:cNvPr id="7" name="TextBox 6">
            <a:extLst>
              <a:ext uri="{FF2B5EF4-FFF2-40B4-BE49-F238E27FC236}">
                <a16:creationId xmlns:a16="http://schemas.microsoft.com/office/drawing/2014/main" id="{8CA61AD3-CAB9-543E-908F-942B367E0537}"/>
              </a:ext>
            </a:extLst>
          </p:cNvPr>
          <p:cNvSpPr txBox="1"/>
          <p:nvPr/>
        </p:nvSpPr>
        <p:spPr>
          <a:xfrm>
            <a:off x="620488" y="2158762"/>
            <a:ext cx="5719683" cy="3200876"/>
          </a:xfrm>
          <a:prstGeom prst="rect">
            <a:avLst/>
          </a:prstGeom>
          <a:noFill/>
        </p:spPr>
        <p:txBody>
          <a:bodyPr wrap="square">
            <a:spAutoFit/>
          </a:bodyPr>
          <a:lstStyle/>
          <a:p>
            <a:pPr algn="l"/>
            <a:r>
              <a:rPr lang="en-US" sz="2400" b="1" i="0" dirty="0" err="1">
                <a:solidFill>
                  <a:srgbClr val="374151"/>
                </a:solidFill>
                <a:effectLst/>
                <a:latin typeface="Calibri Light" panose="020F0302020204030204" pitchFamily="34" charset="0"/>
                <a:ea typeface="Calibri Light" panose="020F0302020204030204" pitchFamily="34" charset="0"/>
                <a:cs typeface="Calibri Light" panose="020F0302020204030204" pitchFamily="34" charset="0"/>
              </a:rPr>
              <a:t>RuBert</a:t>
            </a:r>
            <a:r>
              <a:rPr lang="en-US" sz="2400" b="1" i="0" dirty="0">
                <a:solidFill>
                  <a:srgbClr val="374151"/>
                </a:solidFill>
                <a:effectLst/>
                <a:latin typeface="Calibri Light" panose="020F0302020204030204" pitchFamily="34" charset="0"/>
                <a:ea typeface="Calibri Light" panose="020F0302020204030204" pitchFamily="34" charset="0"/>
                <a:cs typeface="Calibri Light" panose="020F0302020204030204" pitchFamily="34" charset="0"/>
              </a:rPr>
              <a:t>-base-cased-sentence </a:t>
            </a:r>
            <a:r>
              <a:rPr lang="en-US" sz="2400" b="1" dirty="0">
                <a:solidFill>
                  <a:srgbClr val="374151"/>
                </a:solidFill>
                <a:latin typeface="Calibri Light" panose="020F0302020204030204" pitchFamily="34" charset="0"/>
                <a:ea typeface="Calibri Light" panose="020F0302020204030204" pitchFamily="34" charset="0"/>
                <a:cs typeface="Calibri Light" panose="020F0302020204030204" pitchFamily="34" charset="0"/>
              </a:rPr>
              <a:t>[4]</a:t>
            </a:r>
            <a:endParaRPr lang="ru-RU" sz="2400" b="1" i="0" dirty="0">
              <a:solidFill>
                <a:srgbClr val="374151"/>
              </a:solidFill>
              <a:effectLst/>
              <a:latin typeface="Calibri Light" panose="020F0302020204030204" pitchFamily="34" charset="0"/>
              <a:ea typeface="Calibri Light" panose="020F0302020204030204" pitchFamily="34" charset="0"/>
              <a:cs typeface="Calibri Light" panose="020F0302020204030204" pitchFamily="34" charset="0"/>
            </a:endParaRPr>
          </a:p>
          <a:p>
            <a:pPr algn="l"/>
            <a:endParaRPr lang="en-US" sz="1600" b="1" i="0" dirty="0">
              <a:solidFill>
                <a:srgbClr val="374151"/>
              </a:solidFill>
              <a:effectLst/>
              <a:latin typeface="Calibri Light" panose="020F0302020204030204" pitchFamily="34" charset="0"/>
              <a:ea typeface="Calibri Light" panose="020F0302020204030204" pitchFamily="34" charset="0"/>
              <a:cs typeface="Calibri Light" panose="020F0302020204030204" pitchFamily="34" charset="0"/>
            </a:endParaRPr>
          </a:p>
          <a:p>
            <a:pPr algn="l"/>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Sentence </a:t>
            </a:r>
            <a:r>
              <a:rPr lang="en-US" sz="1800" b="0" i="0" dirty="0" err="1">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RuBERT</a:t>
            </a:r>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 (Russian, cased, 12-layer, 768-hidden, 12-heads, 180M parameters) is a representation‑based sentence encoder for Russian. </a:t>
            </a:r>
          </a:p>
          <a:p>
            <a:pPr algn="l"/>
            <a:endPar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endParaRPr>
          </a:p>
          <a:p>
            <a:pPr algn="l"/>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It is initialized with </a:t>
            </a:r>
            <a:r>
              <a:rPr lang="en-US" sz="1800" b="0" i="0" dirty="0" err="1">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RuBERT</a:t>
            </a:r>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 and fine‑tuned on SNLI google-translated to </a:t>
            </a:r>
            <a:r>
              <a:rPr lang="en-US" sz="1800" b="0" i="0" dirty="0" err="1">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russian</a:t>
            </a:r>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 and on </a:t>
            </a:r>
            <a:r>
              <a:rPr lang="en-US" sz="1800" b="0" i="0" dirty="0" err="1">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russian</a:t>
            </a:r>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 part of XNLI dev set. </a:t>
            </a:r>
          </a:p>
          <a:p>
            <a:pPr algn="l"/>
            <a:endPar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endParaRPr>
          </a:p>
          <a:p>
            <a:pPr algn="l"/>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Sentence representations are mean pooled token embeddings in the same manner as in Sentence‑BERT.</a:t>
            </a:r>
          </a:p>
        </p:txBody>
      </p:sp>
    </p:spTree>
    <p:extLst>
      <p:ext uri="{BB962C8B-B14F-4D97-AF65-F5344CB8AC3E}">
        <p14:creationId xmlns:p14="http://schemas.microsoft.com/office/powerpoint/2010/main" val="4217145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8" y="628956"/>
            <a:ext cx="8999762" cy="533094"/>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80BC00"/>
              </a:buClr>
              <a:buSzPts val="3600"/>
              <a:buFont typeface="Calibri"/>
              <a:buNone/>
            </a:pPr>
            <a:r>
              <a:rPr lang="ru-RU" b="1" dirty="0"/>
              <a:t>Конфигурация обучения модели</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15</a:t>
            </a:r>
            <a:endParaRPr dirty="0"/>
          </a:p>
        </p:txBody>
      </p:sp>
      <p:graphicFrame>
        <p:nvGraphicFramePr>
          <p:cNvPr id="6" name="Table 2">
            <a:extLst>
              <a:ext uri="{FF2B5EF4-FFF2-40B4-BE49-F238E27FC236}">
                <a16:creationId xmlns:a16="http://schemas.microsoft.com/office/drawing/2014/main" id="{4A6914B6-CEBE-9836-C944-2A93B750C7BD}"/>
              </a:ext>
            </a:extLst>
          </p:cNvPr>
          <p:cNvGraphicFramePr>
            <a:graphicFrameLocks noGrp="1"/>
          </p:cNvGraphicFramePr>
          <p:nvPr>
            <p:extLst>
              <p:ext uri="{D42A27DB-BD31-4B8C-83A1-F6EECF244321}">
                <p14:modId xmlns:p14="http://schemas.microsoft.com/office/powerpoint/2010/main" val="3430160114"/>
              </p:ext>
            </p:extLst>
          </p:nvPr>
        </p:nvGraphicFramePr>
        <p:xfrm>
          <a:off x="620487" y="1198403"/>
          <a:ext cx="10733313" cy="3337560"/>
        </p:xfrm>
        <a:graphic>
          <a:graphicData uri="http://schemas.openxmlformats.org/drawingml/2006/table">
            <a:tbl>
              <a:tblPr firstRow="1" bandRow="1">
                <a:tableStyleId>{912C8C85-51F0-491E-9774-3900AFEF0FD7}</a:tableStyleId>
              </a:tblPr>
              <a:tblGrid>
                <a:gridCol w="1455962">
                  <a:extLst>
                    <a:ext uri="{9D8B030D-6E8A-4147-A177-3AD203B41FA5}">
                      <a16:colId xmlns:a16="http://schemas.microsoft.com/office/drawing/2014/main" val="1068805777"/>
                    </a:ext>
                  </a:extLst>
                </a:gridCol>
                <a:gridCol w="2561538">
                  <a:extLst>
                    <a:ext uri="{9D8B030D-6E8A-4147-A177-3AD203B41FA5}">
                      <a16:colId xmlns:a16="http://schemas.microsoft.com/office/drawing/2014/main" val="3882770362"/>
                    </a:ext>
                  </a:extLst>
                </a:gridCol>
                <a:gridCol w="6715813">
                  <a:extLst>
                    <a:ext uri="{9D8B030D-6E8A-4147-A177-3AD203B41FA5}">
                      <a16:colId xmlns:a16="http://schemas.microsoft.com/office/drawing/2014/main" val="793847853"/>
                    </a:ext>
                  </a:extLst>
                </a:gridCol>
              </a:tblGrid>
              <a:tr h="160099">
                <a:tc>
                  <a:txBody>
                    <a:bodyPr/>
                    <a:lstStyle/>
                    <a:p>
                      <a:pPr algn="ctr"/>
                      <a:r>
                        <a:rPr lang="ru-RU" dirty="0">
                          <a:latin typeface="Calibri" panose="020F0502020204030204" pitchFamily="34" charset="0"/>
                          <a:ea typeface="Calibri" panose="020F0502020204030204" pitchFamily="34" charset="0"/>
                          <a:cs typeface="Calibri" panose="020F0502020204030204" pitchFamily="34" charset="0"/>
                        </a:rPr>
                        <a:t>Параметр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dirty="0">
                          <a:latin typeface="Calibri" panose="020F0502020204030204" pitchFamily="34" charset="0"/>
                          <a:ea typeface="Calibri" panose="020F0502020204030204" pitchFamily="34" charset="0"/>
                          <a:cs typeface="Calibri" panose="020F0502020204030204" pitchFamily="34" charset="0"/>
                        </a:rPr>
                        <a:t>Значения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dirty="0">
                          <a:latin typeface="Calibri" panose="020F0502020204030204" pitchFamily="34" charset="0"/>
                          <a:ea typeface="Calibri" panose="020F0502020204030204" pitchFamily="34" charset="0"/>
                          <a:cs typeface="Calibri" panose="020F0502020204030204" pitchFamily="34" charset="0"/>
                        </a:rPr>
                        <a:t>Комментарий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52200966"/>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Clean Level</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Calibri Light" panose="020F0302020204030204" pitchFamily="34" charset="0"/>
                          <a:ea typeface="Calibri Light" panose="020F0302020204030204" pitchFamily="34" charset="0"/>
                          <a:cs typeface="Calibri Light" panose="020F0302020204030204" pitchFamily="34" charset="0"/>
                        </a:rPr>
                        <a:t>L0, L1, L2, L3, L4, L5</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Calibri Light" panose="020F0302020204030204" pitchFamily="34" charset="0"/>
                          <a:ea typeface="Calibri Light" panose="020F0302020204030204" pitchFamily="34" charset="0"/>
                          <a:cs typeface="Calibri Light" panose="020F0302020204030204" pitchFamily="34" charset="0"/>
                        </a:rPr>
                        <a:t> </a:t>
                      </a:r>
                      <a:r>
                        <a:rPr lang="ru-RU" sz="1800" dirty="0">
                          <a:latin typeface="Calibri Light" panose="020F0302020204030204" pitchFamily="34" charset="0"/>
                          <a:ea typeface="Calibri Light" panose="020F0302020204030204" pitchFamily="34" charset="0"/>
                          <a:cs typeface="Calibri Light" panose="020F0302020204030204" pitchFamily="34" charset="0"/>
                        </a:rPr>
                        <a:t>Будем пробовать обучать данные с разным уровнем очистки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9726576"/>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Learning Rate</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Calibri Light" panose="020F0302020204030204" pitchFamily="34" charset="0"/>
                          <a:ea typeface="Calibri Light" panose="020F0302020204030204" pitchFamily="34" charset="0"/>
                          <a:cs typeface="Calibri Light" panose="020F0302020204030204" pitchFamily="34" charset="0"/>
                        </a:rPr>
                        <a:t>3e-5</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Начальное значение скорости обучения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9934779"/>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Epochs</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latin typeface="Calibri Light" panose="020F0302020204030204" pitchFamily="34" charset="0"/>
                          <a:ea typeface="Calibri Light" panose="020F0302020204030204" pitchFamily="34" charset="0"/>
                          <a:cs typeface="Calibri Light" panose="020F0302020204030204" pitchFamily="34" charset="0"/>
                        </a:rPr>
                        <a:t> </a:t>
                      </a:r>
                      <a:r>
                        <a:rPr lang="ru-RU" sz="1800" dirty="0">
                          <a:latin typeface="Calibri Light" panose="020F0302020204030204" pitchFamily="34" charset="0"/>
                          <a:ea typeface="Calibri Light" panose="020F0302020204030204" pitchFamily="34" charset="0"/>
                          <a:cs typeface="Calibri Light" panose="020F030202020403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Типичное кол-во эпох для </a:t>
                      </a:r>
                      <a:r>
                        <a:rPr lang="en-US" sz="1800" dirty="0">
                          <a:latin typeface="Calibri Light" panose="020F0302020204030204" pitchFamily="34" charset="0"/>
                          <a:ea typeface="Calibri Light" panose="020F0302020204030204" pitchFamily="34" charset="0"/>
                          <a:cs typeface="Calibri Light" panose="020F0302020204030204" pitchFamily="34" charset="0"/>
                        </a:rPr>
                        <a:t>fine-tune </a:t>
                      </a:r>
                      <a:r>
                        <a:rPr lang="ru-RU" sz="1800" dirty="0">
                          <a:latin typeface="Calibri Light" panose="020F0302020204030204" pitchFamily="34" charset="0"/>
                          <a:ea typeface="Calibri Light" panose="020F0302020204030204" pitchFamily="34" charset="0"/>
                          <a:cs typeface="Calibri Light" panose="020F0302020204030204" pitchFamily="34" charset="0"/>
                        </a:rPr>
                        <a:t>это 2-6, но в исследовании ВШЭ и Сбера </a:t>
                      </a:r>
                      <a:r>
                        <a:rPr lang="en-US" sz="1800" b="1" dirty="0">
                          <a:latin typeface="Calibri Light" panose="020F0302020204030204" pitchFamily="34" charset="0"/>
                          <a:ea typeface="Calibri Light" panose="020F0302020204030204" pitchFamily="34" charset="0"/>
                          <a:cs typeface="Calibri Light" panose="020F0302020204030204" pitchFamily="34" charset="0"/>
                        </a:rPr>
                        <a:t>[5]</a:t>
                      </a:r>
                      <a:r>
                        <a:rPr lang="en-US" sz="1800" dirty="0">
                          <a:latin typeface="Calibri Light" panose="020F0302020204030204" pitchFamily="34" charset="0"/>
                          <a:ea typeface="Calibri Light" panose="020F0302020204030204" pitchFamily="34" charset="0"/>
                          <a:cs typeface="Calibri Light" panose="020F0302020204030204" pitchFamily="34" charset="0"/>
                        </a:rPr>
                        <a:t> </a:t>
                      </a:r>
                      <a:r>
                        <a:rPr lang="ru-RU" sz="1800" dirty="0">
                          <a:latin typeface="Calibri Light" panose="020F0302020204030204" pitchFamily="34" charset="0"/>
                          <a:ea typeface="Calibri Light" panose="020F0302020204030204" pitchFamily="34" charset="0"/>
                          <a:cs typeface="Calibri Light" panose="020F0302020204030204" pitchFamily="34" charset="0"/>
                        </a:rPr>
                        <a:t>используется 40 эпох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13449622"/>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Seq Length</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32, 64, 128, 256, 512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Длина кодировки, при этом вопрос кодируется полностью, а длина обрезается за счет контекста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4907958"/>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Batch Size</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Calibri Light" panose="020F0302020204030204" pitchFamily="34" charset="0"/>
                          <a:ea typeface="Calibri Light" panose="020F0302020204030204" pitchFamily="34" charset="0"/>
                          <a:cs typeface="Calibri Light" panose="020F0302020204030204" pitchFamily="34" charset="0"/>
                        </a:rPr>
                        <a:t>16</a:t>
                      </a:r>
                      <a:r>
                        <a:rPr lang="ru-RU" sz="1800" dirty="0">
                          <a:latin typeface="Calibri Light" panose="020F0302020204030204" pitchFamily="34" charset="0"/>
                          <a:ea typeface="Calibri Light" panose="020F0302020204030204" pitchFamily="34" charset="0"/>
                          <a:cs typeface="Calibri Light" panose="020F0302020204030204" pitchFamily="34" charset="0"/>
                        </a:rPr>
                        <a:t> для </a:t>
                      </a:r>
                      <a:r>
                        <a:rPr lang="en-US" sz="1800" dirty="0">
                          <a:latin typeface="Calibri Light" panose="020F0302020204030204" pitchFamily="34" charset="0"/>
                          <a:ea typeface="Calibri Light" panose="020F0302020204030204" pitchFamily="34" charset="0"/>
                          <a:cs typeface="Calibri Light" panose="020F0302020204030204" pitchFamily="34" charset="0"/>
                        </a:rPr>
                        <a:t>Seq Length = 512, </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8 для остальных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Влияет в основном на количество требуемой </a:t>
                      </a:r>
                      <a:r>
                        <a:rPr lang="en-US" sz="1800" dirty="0">
                          <a:latin typeface="Calibri Light" panose="020F0302020204030204" pitchFamily="34" charset="0"/>
                          <a:ea typeface="Calibri Light" panose="020F0302020204030204" pitchFamily="34" charset="0"/>
                          <a:cs typeface="Calibri Light" panose="020F0302020204030204" pitchFamily="34" charset="0"/>
                        </a:rPr>
                        <a:t>VRAM</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2194781"/>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Seed</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Calibri Light" panose="020F0302020204030204" pitchFamily="34" charset="0"/>
                          <a:ea typeface="Calibri Light" panose="020F0302020204030204" pitchFamily="34" charset="0"/>
                          <a:cs typeface="Calibri Light" panose="020F0302020204030204" pitchFamily="34" charset="0"/>
                        </a:rPr>
                        <a:t>17</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Фиксируем сид для воспроизводимости результатов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0371427"/>
                  </a:ext>
                </a:extLst>
              </a:tr>
            </a:tbl>
          </a:graphicData>
        </a:graphic>
      </p:graphicFrame>
      <p:pic>
        <p:nvPicPr>
          <p:cNvPr id="1028" name="Picture 4">
            <a:extLst>
              <a:ext uri="{FF2B5EF4-FFF2-40B4-BE49-F238E27FC236}">
                <a16:creationId xmlns:a16="http://schemas.microsoft.com/office/drawing/2014/main" id="{9DB9EAD0-C44C-BE8C-5F97-3456E827569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5573" y1="53611" x2="35573" y2="53611"/>
                        <a14:foregroundMark x1="36042" y1="43981" x2="36042" y2="43981"/>
                        <a14:foregroundMark x1="35729" y1="50556" x2="35729" y2="50556"/>
                        <a14:foregroundMark x1="34427" y1="42037" x2="34427" y2="42037"/>
                        <a14:foregroundMark x1="42708" y1="45463" x2="42708" y2="45463"/>
                        <a14:foregroundMark x1="48438" y1="45463" x2="48438" y2="45463"/>
                        <a14:foregroundMark x1="57865" y1="42315" x2="57865" y2="42315"/>
                        <a14:foregroundMark x1="61823" y1="46019" x2="61823" y2="46019"/>
                        <a14:foregroundMark x1="69167" y1="47407" x2="69167" y2="47407"/>
                        <a14:foregroundMark x1="78542" y1="43704" x2="78542" y2="43704"/>
                      </a14:backgroundRemoval>
                    </a14:imgEffect>
                    <a14:imgEffect>
                      <a14:sharpenSoften amount="50000"/>
                    </a14:imgEffect>
                  </a14:imgLayer>
                </a14:imgProps>
              </a:ext>
              <a:ext uri="{28A0092B-C50C-407E-A947-70E740481C1C}">
                <a14:useLocalDpi xmlns:a14="http://schemas.microsoft.com/office/drawing/2010/main" val="0"/>
              </a:ext>
            </a:extLst>
          </a:blip>
          <a:srcRect l="18707" t="33853" r="18708" b="34180"/>
          <a:stretch/>
        </p:blipFill>
        <p:spPr bwMode="auto">
          <a:xfrm>
            <a:off x="3724275" y="4764728"/>
            <a:ext cx="4743450" cy="136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767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solidFill>
                  <a:srgbClr val="80BC00"/>
                </a:solidFill>
                <a:latin typeface="Calibri"/>
                <a:ea typeface="Calibri"/>
                <a:cs typeface="Calibri"/>
                <a:sym typeface="Calibri"/>
              </a:rPr>
              <a:t>План проведения экспериментов</a:t>
            </a:r>
            <a:endParaRPr b="1" dirty="0">
              <a:solidFill>
                <a:srgbClr val="80BC00"/>
              </a:solidFill>
              <a:latin typeface="Calibri"/>
              <a:ea typeface="Calibri"/>
              <a:cs typeface="Calibri"/>
              <a:sym typeface="Calibri"/>
            </a:endParaRPr>
          </a:p>
        </p:txBody>
      </p:sp>
      <p:sp>
        <p:nvSpPr>
          <p:cNvPr id="214" name="Google Shape;214;p3"/>
          <p:cNvSpPr txBox="1">
            <a:spLocks noGrp="1"/>
          </p:cNvSpPr>
          <p:nvPr>
            <p:ph type="body" idx="3"/>
          </p:nvPr>
        </p:nvSpPr>
        <p:spPr>
          <a:xfrm>
            <a:off x="620489" y="1772433"/>
            <a:ext cx="10733311" cy="4583916"/>
          </a:xfrm>
          <a:prstGeom prst="rect">
            <a:avLst/>
          </a:prstGeom>
          <a:noFill/>
          <a:ln>
            <a:noFill/>
          </a:ln>
        </p:spPr>
        <p:txBody>
          <a:bodyPr spcFirstLastPara="1" wrap="square" lIns="91425" tIns="45700" rIns="91425" bIns="45700" anchor="t" anchorCtr="0">
            <a:noAutofit/>
          </a:bodyPr>
          <a:lstStyle/>
          <a:p>
            <a:pPr fontAlgn="base"/>
            <a:r>
              <a:rPr lang="ru-RU" sz="2800" dirty="0">
                <a:latin typeface="Calibri Light" panose="020F0302020204030204" pitchFamily="34" charset="0"/>
                <a:ea typeface="Calibri Light" panose="020F0302020204030204" pitchFamily="34" charset="0"/>
                <a:cs typeface="Calibri Light" panose="020F0302020204030204" pitchFamily="34" charset="0"/>
              </a:rPr>
              <a:t>Провести обучение модели для комбинаций параметров</a:t>
            </a:r>
          </a:p>
          <a:p>
            <a:pPr lvl="1" fontAlgn="base"/>
            <a:r>
              <a:rPr lang="en-US" sz="2000" dirty="0">
                <a:latin typeface="Calibri Light" panose="020F0302020204030204" pitchFamily="34" charset="0"/>
                <a:ea typeface="Calibri Light" panose="020F0302020204030204" pitchFamily="34" charset="0"/>
                <a:cs typeface="Calibri Light" panose="020F0302020204030204" pitchFamily="34" charset="0"/>
              </a:rPr>
              <a:t>Configs = [</a:t>
            </a:r>
            <a:r>
              <a:rPr lang="en-US" sz="2000" i="1" u="none" strike="noStrike" cap="none" dirty="0">
                <a:latin typeface="Calibri Light" panose="020F0302020204030204" pitchFamily="34" charset="0"/>
                <a:ea typeface="Calibri Light" panose="020F0302020204030204" pitchFamily="34" charset="0"/>
                <a:cs typeface="Calibri Light" panose="020F0302020204030204" pitchFamily="34" charset="0"/>
              </a:rPr>
              <a:t>Clean Level</a:t>
            </a:r>
            <a:r>
              <a:rPr lang="ru-RU" sz="2000" i="1" u="none" strike="noStrike" cap="none" dirty="0">
                <a:latin typeface="Calibri Light" panose="020F0302020204030204" pitchFamily="34" charset="0"/>
                <a:ea typeface="Calibri Light" panose="020F0302020204030204" pitchFamily="34" charset="0"/>
                <a:cs typeface="Calibri Light" panose="020F0302020204030204" pitchFamily="34" charset="0"/>
              </a:rPr>
              <a:t> </a:t>
            </a:r>
            <a:r>
              <a:rPr lang="en-US" sz="2000" i="1" u="none" strike="noStrike" cap="none" dirty="0">
                <a:latin typeface="Calibri Light" panose="020F0302020204030204" pitchFamily="34" charset="0"/>
                <a:ea typeface="Calibri Light" panose="020F0302020204030204" pitchFamily="34" charset="0"/>
                <a:cs typeface="Calibri Light" panose="020F0302020204030204" pitchFamily="34" charset="0"/>
              </a:rPr>
              <a:t>x Seq Length</a:t>
            </a:r>
            <a:r>
              <a:rPr lang="en-US"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a:t>
            </a:r>
            <a:r>
              <a:rPr lang="ru-RU"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a:t>
            </a:r>
          </a:p>
          <a:p>
            <a:pPr lvl="1" fontAlgn="base"/>
            <a:r>
              <a:rPr lang="ru-RU" sz="2000" dirty="0">
                <a:latin typeface="Calibri Light" panose="020F0302020204030204" pitchFamily="34" charset="0"/>
                <a:ea typeface="Calibri Light" panose="020F0302020204030204" pitchFamily="34" charset="0"/>
                <a:cs typeface="Calibri Light" panose="020F0302020204030204" pitchFamily="34" charset="0"/>
              </a:rPr>
              <a:t>Получившееся кол-во </a:t>
            </a:r>
            <a:r>
              <a:rPr lang="en-US" sz="2000" dirty="0">
                <a:latin typeface="Calibri Light" panose="020F0302020204030204" pitchFamily="34" charset="0"/>
                <a:ea typeface="Calibri Light" panose="020F0302020204030204" pitchFamily="34" charset="0"/>
                <a:cs typeface="Calibri Light" panose="020F0302020204030204" pitchFamily="34" charset="0"/>
              </a:rPr>
              <a:t>Configs = </a:t>
            </a:r>
            <a:r>
              <a:rPr lang="ru-RU" sz="2000" dirty="0">
                <a:latin typeface="Calibri Light" panose="020F0302020204030204" pitchFamily="34" charset="0"/>
                <a:ea typeface="Calibri Light" panose="020F0302020204030204" pitchFamily="34" charset="0"/>
                <a:cs typeface="Calibri Light" panose="020F0302020204030204" pitchFamily="34" charset="0"/>
              </a:rPr>
              <a:t>25</a:t>
            </a:r>
          </a:p>
          <a:p>
            <a:pPr fontAlgn="base"/>
            <a:r>
              <a:rPr lang="ru-RU" sz="2800" u="none" strike="noStrike" cap="none" dirty="0">
                <a:latin typeface="Calibri Light" panose="020F0302020204030204" pitchFamily="34" charset="0"/>
                <a:ea typeface="Calibri Light" panose="020F0302020204030204" pitchFamily="34" charset="0"/>
                <a:cs typeface="Calibri Light" panose="020F0302020204030204" pitchFamily="34" charset="0"/>
              </a:rPr>
              <a:t>Проанализироват</a:t>
            </a:r>
            <a:r>
              <a:rPr lang="ru-RU" sz="2800" dirty="0">
                <a:latin typeface="Calibri Light" panose="020F0302020204030204" pitchFamily="34" charset="0"/>
                <a:ea typeface="Calibri Light" panose="020F0302020204030204" pitchFamily="34" charset="0"/>
                <a:cs typeface="Calibri Light" panose="020F0302020204030204" pitchFamily="34" charset="0"/>
              </a:rPr>
              <a:t>ь полученные данные о </a:t>
            </a:r>
            <a:r>
              <a:rPr lang="en-US" sz="2800" dirty="0">
                <a:latin typeface="Calibri Light" panose="020F0302020204030204" pitchFamily="34" charset="0"/>
                <a:ea typeface="Calibri Light" panose="020F0302020204030204" pitchFamily="34" charset="0"/>
                <a:cs typeface="Calibri Light" panose="020F0302020204030204" pitchFamily="34" charset="0"/>
              </a:rPr>
              <a:t>Accuracy </a:t>
            </a:r>
            <a:r>
              <a:rPr lang="ru-RU" sz="2800" dirty="0">
                <a:latin typeface="Calibri Light" panose="020F0302020204030204" pitchFamily="34" charset="0"/>
                <a:ea typeface="Calibri Light" panose="020F0302020204030204" pitchFamily="34" charset="0"/>
                <a:cs typeface="Calibri Light" panose="020F0302020204030204" pitchFamily="34" charset="0"/>
              </a:rPr>
              <a:t>и </a:t>
            </a:r>
            <a:r>
              <a:rPr lang="en-US" sz="2800" dirty="0">
                <a:latin typeface="Calibri Light" panose="020F0302020204030204" pitchFamily="34" charset="0"/>
                <a:ea typeface="Calibri Light" panose="020F0302020204030204" pitchFamily="34" charset="0"/>
                <a:cs typeface="Calibri Light" panose="020F0302020204030204" pitchFamily="34" charset="0"/>
              </a:rPr>
              <a:t>Loss </a:t>
            </a:r>
            <a:r>
              <a:rPr lang="ru-RU" sz="2800" dirty="0">
                <a:latin typeface="Calibri Light" panose="020F0302020204030204" pitchFamily="34" charset="0"/>
                <a:ea typeface="Calibri Light" panose="020F0302020204030204" pitchFamily="34" charset="0"/>
                <a:cs typeface="Calibri Light" panose="020F0302020204030204" pitchFamily="34" charset="0"/>
              </a:rPr>
              <a:t>моделей</a:t>
            </a:r>
          </a:p>
          <a:p>
            <a:pPr lvl="1" fontAlgn="base"/>
            <a:r>
              <a:rPr lang="ru-RU"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График значений метрики от эпохи</a:t>
            </a:r>
            <a:endParaRPr lang="ru-RU" sz="2000" dirty="0">
              <a:latin typeface="Calibri Light" panose="020F0302020204030204" pitchFamily="34" charset="0"/>
              <a:ea typeface="Calibri Light" panose="020F0302020204030204" pitchFamily="34" charset="0"/>
              <a:cs typeface="Calibri Light" panose="020F0302020204030204" pitchFamily="34" charset="0"/>
            </a:endParaRPr>
          </a:p>
          <a:p>
            <a:pPr lvl="1" fontAlgn="base"/>
            <a:r>
              <a:rPr lang="ru-RU"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График изменения значения метрики между двумя эпохами</a:t>
            </a:r>
          </a:p>
          <a:p>
            <a:pPr fontAlgn="base"/>
            <a:r>
              <a:rPr lang="ru-RU" sz="2400" u="none" strike="noStrike" cap="none" dirty="0">
                <a:latin typeface="Calibri Light" panose="020F0302020204030204" pitchFamily="34" charset="0"/>
                <a:ea typeface="Calibri Light" panose="020F0302020204030204" pitchFamily="34" charset="0"/>
                <a:cs typeface="Calibri Light" panose="020F0302020204030204" pitchFamily="34" charset="0"/>
              </a:rPr>
              <a:t>Выбрать лучшую модель</a:t>
            </a:r>
            <a:endParaRPr lang="en-US" sz="24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p>
            <a:pPr lvl="1" fontAlgn="base"/>
            <a:r>
              <a:rPr lang="ru-RU"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Мануально проверить на небольшой выборке валидационных данных</a:t>
            </a:r>
          </a:p>
          <a:p>
            <a:pPr lvl="1" fontAlgn="base"/>
            <a:r>
              <a:rPr lang="ru-RU"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Визуализировать</a:t>
            </a:r>
            <a:r>
              <a:rPr lang="ru-RU" sz="2000" dirty="0">
                <a:latin typeface="Calibri Light" panose="020F0302020204030204" pitchFamily="34" charset="0"/>
                <a:ea typeface="Calibri Light" panose="020F0302020204030204" pitchFamily="34" charset="0"/>
                <a:cs typeface="Calibri Light" panose="020F0302020204030204" pitchFamily="34" charset="0"/>
              </a:rPr>
              <a:t> </a:t>
            </a:r>
            <a:r>
              <a:rPr lang="en-US" sz="2000" dirty="0">
                <a:latin typeface="Calibri Light" panose="020F0302020204030204" pitchFamily="34" charset="0"/>
                <a:ea typeface="Calibri Light" panose="020F0302020204030204" pitchFamily="34" charset="0"/>
                <a:cs typeface="Calibri Light" panose="020F0302020204030204" pitchFamily="34" charset="0"/>
              </a:rPr>
              <a:t>confusion matrix</a:t>
            </a:r>
            <a:r>
              <a:rPr lang="ru-RU" sz="2000" dirty="0">
                <a:latin typeface="Calibri Light" panose="020F0302020204030204" pitchFamily="34" charset="0"/>
                <a:ea typeface="Calibri Light" panose="020F0302020204030204" pitchFamily="34" charset="0"/>
                <a:cs typeface="Calibri Light" panose="020F0302020204030204" pitchFamily="34" charset="0"/>
              </a:rPr>
              <a:t> для тестовых данных</a:t>
            </a:r>
            <a:br>
              <a:rPr lang="en-US"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br>
            <a:endParaRPr lang="en-US" sz="20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p>
            <a:pPr fontAlgn="base"/>
            <a:endParaRPr lang="en-US" sz="2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p>
            <a:pPr fontAlgn="base"/>
            <a:endParaRPr lang="en-US" sz="2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p>
            <a:pPr algn="l" fontAlgn="base" latinLnBrk="0"/>
            <a:endParaRPr sz="28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16</a:t>
            </a:r>
          </a:p>
        </p:txBody>
      </p:sp>
    </p:spTree>
    <p:extLst>
      <p:ext uri="{BB962C8B-B14F-4D97-AF65-F5344CB8AC3E}">
        <p14:creationId xmlns:p14="http://schemas.microsoft.com/office/powerpoint/2010/main" val="780043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 name="Picture 1">
            <a:extLst>
              <a:ext uri="{FF2B5EF4-FFF2-40B4-BE49-F238E27FC236}">
                <a16:creationId xmlns:a16="http://schemas.microsoft.com/office/drawing/2014/main" id="{07479C5B-8316-F414-11FD-793495144AD5}"/>
              </a:ext>
            </a:extLst>
          </p:cNvPr>
          <p:cNvPicPr>
            <a:picLocks noChangeAspect="1"/>
          </p:cNvPicPr>
          <p:nvPr/>
        </p:nvPicPr>
        <p:blipFill>
          <a:blip r:embed="rId3"/>
          <a:srcRect/>
          <a:stretch/>
        </p:blipFill>
        <p:spPr>
          <a:xfrm>
            <a:off x="6095999" y="1260391"/>
            <a:ext cx="5554969" cy="3869426"/>
          </a:xfrm>
          <a:prstGeom prst="rect">
            <a:avLst/>
          </a:prstGeom>
        </p:spPr>
      </p:pic>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0</a:t>
            </a:r>
            <a:r>
              <a:rPr lang="ru-RU" b="1" dirty="0">
                <a:solidFill>
                  <a:srgbClr val="80BC00"/>
                </a:solidFill>
                <a:latin typeface="Calibri"/>
                <a:ea typeface="Calibri"/>
                <a:cs typeface="Calibri"/>
                <a:sym typeface="Calibri"/>
              </a:rPr>
              <a:t>: исходные данные </a:t>
            </a:r>
            <a:endParaRPr lang="en-US" b="1" dirty="0">
              <a:solidFill>
                <a:srgbClr val="80BC00"/>
              </a:solidFill>
              <a:latin typeface="Calibri"/>
              <a:ea typeface="Calibri"/>
              <a:cs typeface="Calibri"/>
              <a:sym typeface="Calibri"/>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17</a:t>
            </a:r>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4"/>
          <a:srcRect/>
          <a:stretch/>
        </p:blipFill>
        <p:spPr>
          <a:xfrm>
            <a:off x="620489" y="1260391"/>
            <a:ext cx="5475510"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5"/>
          <a:srcRect/>
          <a:stretch/>
        </p:blipFill>
        <p:spPr>
          <a:xfrm>
            <a:off x="3777846" y="5129816"/>
            <a:ext cx="2318152" cy="1591657"/>
          </a:xfrm>
          <a:prstGeom prst="rect">
            <a:avLst/>
          </a:prstGeom>
        </p:spPr>
      </p:pic>
      <p:pic>
        <p:nvPicPr>
          <p:cNvPr id="3" name="Picture 2">
            <a:extLst>
              <a:ext uri="{FF2B5EF4-FFF2-40B4-BE49-F238E27FC236}">
                <a16:creationId xmlns:a16="http://schemas.microsoft.com/office/drawing/2014/main" id="{E7FB809F-5D39-1396-1DE6-7EE8C456E350}"/>
              </a:ext>
            </a:extLst>
          </p:cNvPr>
          <p:cNvPicPr>
            <a:picLocks noChangeAspect="1"/>
          </p:cNvPicPr>
          <p:nvPr/>
        </p:nvPicPr>
        <p:blipFill>
          <a:blip r:embed="rId6"/>
          <a:srcRect/>
          <a:stretch/>
        </p:blipFill>
        <p:spPr>
          <a:xfrm>
            <a:off x="6096000" y="5057987"/>
            <a:ext cx="2422768" cy="1663487"/>
          </a:xfrm>
          <a:prstGeom prst="rect">
            <a:avLst/>
          </a:prstGeom>
        </p:spPr>
      </p:pic>
    </p:spTree>
    <p:extLst>
      <p:ext uri="{BB962C8B-B14F-4D97-AF65-F5344CB8AC3E}">
        <p14:creationId xmlns:p14="http://schemas.microsoft.com/office/powerpoint/2010/main" val="1283234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 name="Picture 1">
            <a:extLst>
              <a:ext uri="{FF2B5EF4-FFF2-40B4-BE49-F238E27FC236}">
                <a16:creationId xmlns:a16="http://schemas.microsoft.com/office/drawing/2014/main" id="{07479C5B-8316-F414-11FD-793495144AD5}"/>
              </a:ext>
            </a:extLst>
          </p:cNvPr>
          <p:cNvPicPr>
            <a:picLocks noChangeAspect="1"/>
          </p:cNvPicPr>
          <p:nvPr/>
        </p:nvPicPr>
        <p:blipFill>
          <a:blip r:embed="rId3"/>
          <a:srcRect/>
          <a:stretch/>
        </p:blipFill>
        <p:spPr>
          <a:xfrm>
            <a:off x="6098129" y="1260391"/>
            <a:ext cx="5550709" cy="3869426"/>
          </a:xfrm>
          <a:prstGeom prst="rect">
            <a:avLst/>
          </a:prstGeom>
        </p:spPr>
      </p:pic>
      <p:sp>
        <p:nvSpPr>
          <p:cNvPr id="213" name="Google Shape;213;p3"/>
          <p:cNvSpPr txBox="1">
            <a:spLocks noGrp="1"/>
          </p:cNvSpPr>
          <p:nvPr>
            <p:ph type="ctrTitle"/>
          </p:nvPr>
        </p:nvSpPr>
        <p:spPr>
          <a:xfrm>
            <a:off x="620489" y="628956"/>
            <a:ext cx="8968988"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a:t>
            </a:r>
            <a:r>
              <a:rPr lang="ru-RU" b="1" dirty="0">
                <a:solidFill>
                  <a:srgbClr val="80BC00"/>
                </a:solidFill>
                <a:latin typeface="Calibri"/>
                <a:ea typeface="Calibri"/>
                <a:cs typeface="Calibri"/>
                <a:sym typeface="Calibri"/>
              </a:rPr>
              <a:t>1: убираем юникод символы </a:t>
            </a:r>
            <a:endParaRPr lang="en-US" b="1" dirty="0">
              <a:solidFill>
                <a:srgbClr val="80BC00"/>
              </a:solidFill>
              <a:latin typeface="Calibri"/>
              <a:ea typeface="Calibri"/>
              <a:cs typeface="Calibri"/>
              <a:sym typeface="Calibri"/>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18</a:t>
            </a:r>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4"/>
          <a:srcRect/>
          <a:stretch/>
        </p:blipFill>
        <p:spPr>
          <a:xfrm>
            <a:off x="622589" y="1260391"/>
            <a:ext cx="5471309"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5"/>
          <a:srcRect/>
          <a:stretch/>
        </p:blipFill>
        <p:spPr>
          <a:xfrm>
            <a:off x="3778776" y="5129816"/>
            <a:ext cx="2316292" cy="1591657"/>
          </a:xfrm>
          <a:prstGeom prst="rect">
            <a:avLst/>
          </a:prstGeom>
        </p:spPr>
      </p:pic>
      <p:pic>
        <p:nvPicPr>
          <p:cNvPr id="3" name="Picture 2">
            <a:extLst>
              <a:ext uri="{FF2B5EF4-FFF2-40B4-BE49-F238E27FC236}">
                <a16:creationId xmlns:a16="http://schemas.microsoft.com/office/drawing/2014/main" id="{E7FB809F-5D39-1396-1DE6-7EE8C456E350}"/>
              </a:ext>
            </a:extLst>
          </p:cNvPr>
          <p:cNvPicPr>
            <a:picLocks noChangeAspect="1"/>
          </p:cNvPicPr>
          <p:nvPr/>
        </p:nvPicPr>
        <p:blipFill>
          <a:blip r:embed="rId6"/>
          <a:srcRect/>
          <a:stretch/>
        </p:blipFill>
        <p:spPr>
          <a:xfrm>
            <a:off x="6096971" y="5057987"/>
            <a:ext cx="2420825" cy="1663487"/>
          </a:xfrm>
          <a:prstGeom prst="rect">
            <a:avLst/>
          </a:prstGeom>
        </p:spPr>
      </p:pic>
    </p:spTree>
    <p:extLst>
      <p:ext uri="{BB962C8B-B14F-4D97-AF65-F5344CB8AC3E}">
        <p14:creationId xmlns:p14="http://schemas.microsoft.com/office/powerpoint/2010/main" val="75325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 name="Picture 1">
            <a:extLst>
              <a:ext uri="{FF2B5EF4-FFF2-40B4-BE49-F238E27FC236}">
                <a16:creationId xmlns:a16="http://schemas.microsoft.com/office/drawing/2014/main" id="{07479C5B-8316-F414-11FD-793495144AD5}"/>
              </a:ext>
            </a:extLst>
          </p:cNvPr>
          <p:cNvPicPr>
            <a:picLocks noChangeAspect="1"/>
          </p:cNvPicPr>
          <p:nvPr/>
        </p:nvPicPr>
        <p:blipFill>
          <a:blip r:embed="rId3"/>
          <a:srcRect/>
          <a:stretch/>
        </p:blipFill>
        <p:spPr>
          <a:xfrm>
            <a:off x="6098129" y="1260391"/>
            <a:ext cx="5550709" cy="3869426"/>
          </a:xfrm>
          <a:prstGeom prst="rect">
            <a:avLst/>
          </a:prstGeom>
        </p:spPr>
      </p:pic>
      <p:sp>
        <p:nvSpPr>
          <p:cNvPr id="213" name="Google Shape;213;p3"/>
          <p:cNvSpPr txBox="1">
            <a:spLocks noGrp="1"/>
          </p:cNvSpPr>
          <p:nvPr>
            <p:ph type="ctrTitle"/>
          </p:nvPr>
        </p:nvSpPr>
        <p:spPr>
          <a:xfrm>
            <a:off x="620488" y="628956"/>
            <a:ext cx="11028349"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a:t>
            </a:r>
            <a:r>
              <a:rPr lang="ru-RU" b="1" dirty="0">
                <a:solidFill>
                  <a:srgbClr val="80BC00"/>
                </a:solidFill>
                <a:latin typeface="Calibri"/>
                <a:ea typeface="Calibri"/>
                <a:cs typeface="Calibri"/>
                <a:sym typeface="Calibri"/>
              </a:rPr>
              <a:t>2: переводим в нижний регистр</a:t>
            </a:r>
            <a:endParaRPr lang="en-US" b="1" dirty="0">
              <a:solidFill>
                <a:srgbClr val="80BC00"/>
              </a:solidFill>
              <a:latin typeface="Calibri"/>
              <a:ea typeface="Calibri"/>
              <a:cs typeface="Calibri"/>
              <a:sym typeface="Calibri"/>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19</a:t>
            </a:r>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4"/>
          <a:srcRect/>
          <a:stretch/>
        </p:blipFill>
        <p:spPr>
          <a:xfrm>
            <a:off x="622589" y="1260391"/>
            <a:ext cx="5471309"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5"/>
          <a:srcRect/>
          <a:stretch/>
        </p:blipFill>
        <p:spPr>
          <a:xfrm>
            <a:off x="3778776" y="5129816"/>
            <a:ext cx="2316292" cy="1591657"/>
          </a:xfrm>
          <a:prstGeom prst="rect">
            <a:avLst/>
          </a:prstGeom>
        </p:spPr>
      </p:pic>
      <p:pic>
        <p:nvPicPr>
          <p:cNvPr id="3" name="Picture 2">
            <a:extLst>
              <a:ext uri="{FF2B5EF4-FFF2-40B4-BE49-F238E27FC236}">
                <a16:creationId xmlns:a16="http://schemas.microsoft.com/office/drawing/2014/main" id="{E7FB809F-5D39-1396-1DE6-7EE8C456E350}"/>
              </a:ext>
            </a:extLst>
          </p:cNvPr>
          <p:cNvPicPr>
            <a:picLocks noChangeAspect="1"/>
          </p:cNvPicPr>
          <p:nvPr/>
        </p:nvPicPr>
        <p:blipFill>
          <a:blip r:embed="rId6"/>
          <a:srcRect/>
          <a:stretch/>
        </p:blipFill>
        <p:spPr>
          <a:xfrm>
            <a:off x="6096971" y="5057987"/>
            <a:ext cx="2420825" cy="1663487"/>
          </a:xfrm>
          <a:prstGeom prst="rect">
            <a:avLst/>
          </a:prstGeom>
        </p:spPr>
      </p:pic>
    </p:spTree>
    <p:extLst>
      <p:ext uri="{BB962C8B-B14F-4D97-AF65-F5344CB8AC3E}">
        <p14:creationId xmlns:p14="http://schemas.microsoft.com/office/powerpoint/2010/main" val="2546593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0BC00"/>
        </a:solidFill>
        <a:effectLst/>
      </p:bgPr>
    </p:bg>
    <p:spTree>
      <p:nvGrpSpPr>
        <p:cNvPr id="1" name="Shape 207"/>
        <p:cNvGrpSpPr/>
        <p:nvPr/>
      </p:nvGrpSpPr>
      <p:grpSpPr>
        <a:xfrm>
          <a:off x="0" y="0"/>
          <a:ext cx="0" cy="0"/>
          <a:chOff x="0" y="0"/>
          <a:chExt cx="0" cy="0"/>
        </a:xfrm>
      </p:grpSpPr>
      <p:sp>
        <p:nvSpPr>
          <p:cNvPr id="208" name="Google Shape;208;p2"/>
          <p:cNvSpPr txBox="1">
            <a:spLocks noGrp="1"/>
          </p:cNvSpPr>
          <p:nvPr>
            <p:ph type="title"/>
          </p:nvPr>
        </p:nvSpPr>
        <p:spPr>
          <a:xfrm>
            <a:off x="619825" y="885750"/>
            <a:ext cx="11254200" cy="5133673"/>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lt1"/>
              </a:buClr>
              <a:buSzPts val="2800"/>
              <a:buFont typeface="Calibri"/>
              <a:buNone/>
            </a:pPr>
            <a:r>
              <a:rPr lang="ru-RU" sz="2800" b="1" dirty="0">
                <a:latin typeface="Calibri"/>
                <a:ea typeface="Calibri"/>
                <a:cs typeface="Calibri"/>
                <a:sym typeface="Calibri"/>
              </a:rPr>
              <a:t>Цель: </a:t>
            </a:r>
            <a:endParaRPr sz="2800" dirty="0"/>
          </a:p>
          <a:p>
            <a:pPr marL="0" lvl="0" indent="0" algn="l" rtl="0">
              <a:lnSpc>
                <a:spcPct val="90000"/>
              </a:lnSpc>
              <a:spcBef>
                <a:spcPts val="0"/>
              </a:spcBef>
              <a:spcAft>
                <a:spcPts val="0"/>
              </a:spcAft>
              <a:buClr>
                <a:schemeClr val="lt1"/>
              </a:buClr>
              <a:buSzPts val="2800"/>
              <a:buFont typeface="Calibri"/>
              <a:buNone/>
            </a:pPr>
            <a:r>
              <a:rPr lang="ru-RU" sz="2800" dirty="0">
                <a:latin typeface="Calibri Light" panose="020F0302020204030204" pitchFamily="34" charset="0"/>
                <a:ea typeface="Calibri Light" panose="020F0302020204030204" pitchFamily="34" charset="0"/>
                <a:cs typeface="Calibri Light" panose="020F0302020204030204" pitchFamily="34" charset="0"/>
              </a:rPr>
              <a:t>Провести анализ задачи DaNetQA - boolQ для русскоязычного набора данных. </a:t>
            </a:r>
            <a:endParaRPr sz="28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rtl="0">
              <a:lnSpc>
                <a:spcPct val="90000"/>
              </a:lnSpc>
              <a:spcBef>
                <a:spcPts val="0"/>
              </a:spcBef>
              <a:spcAft>
                <a:spcPts val="0"/>
              </a:spcAft>
              <a:buClr>
                <a:schemeClr val="lt1"/>
              </a:buClr>
              <a:buSzPts val="2800"/>
              <a:buFont typeface="Calibri"/>
              <a:buNone/>
            </a:pPr>
            <a:r>
              <a:rPr lang="ru-RU" sz="2800" dirty="0">
                <a:latin typeface="Calibri Light" panose="020F0302020204030204" pitchFamily="34" charset="0"/>
                <a:ea typeface="Calibri Light" panose="020F0302020204030204" pitchFamily="34" charset="0"/>
                <a:cs typeface="Calibri Light" panose="020F0302020204030204" pitchFamily="34" charset="0"/>
              </a:rPr>
              <a:t>Проанализировать существующие решения и попытаться воспроизвести результат.</a:t>
            </a:r>
            <a:br>
              <a:rPr lang="ru-RU" sz="2800" dirty="0">
                <a:latin typeface="Calibri Light" panose="020F0302020204030204" pitchFamily="34" charset="0"/>
                <a:ea typeface="Calibri Light" panose="020F0302020204030204" pitchFamily="34" charset="0"/>
                <a:cs typeface="Calibri Light" panose="020F0302020204030204" pitchFamily="34" charset="0"/>
                <a:sym typeface="Calibri"/>
              </a:rPr>
            </a:br>
            <a:br>
              <a:rPr lang="ru-RU" sz="2800" dirty="0">
                <a:latin typeface="Calibri"/>
                <a:ea typeface="Calibri"/>
                <a:cs typeface="Calibri"/>
                <a:sym typeface="Calibri"/>
              </a:rPr>
            </a:br>
            <a:r>
              <a:rPr lang="ru-RU" sz="2800" b="1" dirty="0">
                <a:latin typeface="Calibri"/>
                <a:ea typeface="Calibri"/>
                <a:cs typeface="Calibri"/>
                <a:sym typeface="Calibri"/>
              </a:rPr>
              <a:t>Задачи  в рамках сессий: </a:t>
            </a:r>
            <a:br>
              <a:rPr lang="ru-RU" sz="2800" dirty="0">
                <a:latin typeface="Calibri"/>
                <a:ea typeface="Calibri"/>
                <a:cs typeface="Calibri"/>
                <a:sym typeface="Calibri"/>
              </a:rPr>
            </a:br>
            <a:r>
              <a:rPr lang="ru-RU" sz="2800" dirty="0">
                <a:latin typeface="Calibri Light" panose="020F0302020204030204" pitchFamily="34" charset="0"/>
                <a:ea typeface="Calibri Light" panose="020F0302020204030204" pitchFamily="34" charset="0"/>
                <a:cs typeface="Calibri Light" panose="020F0302020204030204" pitchFamily="34" charset="0"/>
                <a:sym typeface="Calibri"/>
              </a:rPr>
              <a:t>- изучить набор </a:t>
            </a:r>
            <a:r>
              <a:rPr lang="ru-RU" sz="2800" dirty="0">
                <a:latin typeface="Calibri Light" panose="020F0302020204030204" pitchFamily="34" charset="0"/>
                <a:ea typeface="Calibri Light" panose="020F0302020204030204" pitchFamily="34" charset="0"/>
                <a:cs typeface="Calibri Light" panose="020F0302020204030204" pitchFamily="34" charset="0"/>
              </a:rPr>
              <a:t>данных</a:t>
            </a:r>
            <a:r>
              <a:rPr lang="ru-RU" sz="2800" dirty="0">
                <a:latin typeface="Calibri Light" panose="020F0302020204030204" pitchFamily="34" charset="0"/>
                <a:ea typeface="Calibri Light" panose="020F0302020204030204" pitchFamily="34" charset="0"/>
                <a:cs typeface="Calibri Light" panose="020F0302020204030204" pitchFamily="34" charset="0"/>
                <a:sym typeface="Calibri"/>
              </a:rPr>
              <a:t>;</a:t>
            </a:r>
            <a:br>
              <a:rPr lang="ru-RU" sz="2800" dirty="0">
                <a:latin typeface="Calibri Light" panose="020F0302020204030204" pitchFamily="34" charset="0"/>
                <a:ea typeface="Calibri Light" panose="020F0302020204030204" pitchFamily="34" charset="0"/>
                <a:cs typeface="Calibri Light" panose="020F0302020204030204" pitchFamily="34" charset="0"/>
                <a:sym typeface="Calibri"/>
              </a:rPr>
            </a:br>
            <a:r>
              <a:rPr lang="ru-RU" sz="2800" dirty="0">
                <a:latin typeface="Calibri Light" panose="020F0302020204030204" pitchFamily="34" charset="0"/>
                <a:ea typeface="Calibri Light" panose="020F0302020204030204" pitchFamily="34" charset="0"/>
                <a:cs typeface="Calibri Light" panose="020F0302020204030204" pitchFamily="34" charset="0"/>
                <a:sym typeface="Calibri"/>
              </a:rPr>
              <a:t>- </a:t>
            </a:r>
            <a:r>
              <a:rPr lang="ru-RU" sz="2800" dirty="0">
                <a:latin typeface="Calibri Light" panose="020F0302020204030204" pitchFamily="34" charset="0"/>
                <a:ea typeface="Calibri Light" panose="020F0302020204030204" pitchFamily="34" charset="0"/>
                <a:cs typeface="Calibri Light" panose="020F0302020204030204" pitchFamily="34" charset="0"/>
              </a:rPr>
              <a:t>изучить существующие решения;</a:t>
            </a:r>
            <a:endParaRPr sz="28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rtl="0">
              <a:lnSpc>
                <a:spcPct val="90000"/>
              </a:lnSpc>
              <a:spcBef>
                <a:spcPts val="0"/>
              </a:spcBef>
              <a:spcAft>
                <a:spcPts val="0"/>
              </a:spcAft>
              <a:buNone/>
            </a:pPr>
            <a:r>
              <a:rPr lang="ru-RU" sz="2800" dirty="0">
                <a:latin typeface="Calibri Light" panose="020F0302020204030204" pitchFamily="34" charset="0"/>
                <a:ea typeface="Calibri Light" panose="020F0302020204030204" pitchFamily="34" charset="0"/>
                <a:cs typeface="Calibri Light" panose="020F0302020204030204" pitchFamily="34" charset="0"/>
              </a:rPr>
              <a:t>- обработать данные;</a:t>
            </a:r>
            <a:endParaRPr sz="28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rtl="0">
              <a:lnSpc>
                <a:spcPct val="90000"/>
              </a:lnSpc>
              <a:spcBef>
                <a:spcPts val="0"/>
              </a:spcBef>
              <a:spcAft>
                <a:spcPts val="0"/>
              </a:spcAft>
              <a:buNone/>
            </a:pPr>
            <a:r>
              <a:rPr lang="ru-RU" sz="2800" dirty="0">
                <a:latin typeface="Calibri Light" panose="020F0302020204030204" pitchFamily="34" charset="0"/>
                <a:ea typeface="Calibri Light" panose="020F0302020204030204" pitchFamily="34" charset="0"/>
                <a:cs typeface="Calibri Light" panose="020F0302020204030204" pitchFamily="34" charset="0"/>
              </a:rPr>
              <a:t>- воспроизвести две модели и обучить их на подготовленном наборе данных;</a:t>
            </a:r>
            <a:endParaRPr sz="28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rtl="0">
              <a:lnSpc>
                <a:spcPct val="90000"/>
              </a:lnSpc>
              <a:spcBef>
                <a:spcPts val="0"/>
              </a:spcBef>
              <a:spcAft>
                <a:spcPts val="0"/>
              </a:spcAft>
              <a:buNone/>
            </a:pPr>
            <a:r>
              <a:rPr lang="ru-RU" sz="2800" dirty="0">
                <a:latin typeface="Calibri Light" panose="020F0302020204030204" pitchFamily="34" charset="0"/>
                <a:ea typeface="Calibri Light" panose="020F0302020204030204" pitchFamily="34" charset="0"/>
                <a:cs typeface="Calibri Light" panose="020F0302020204030204" pitchFamily="34" charset="0"/>
              </a:rPr>
              <a:t>- сравнить полученные результаты.</a:t>
            </a:r>
            <a:endParaRPr sz="2800" dirty="0">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 name="Picture 1">
            <a:extLst>
              <a:ext uri="{FF2B5EF4-FFF2-40B4-BE49-F238E27FC236}">
                <a16:creationId xmlns:a16="http://schemas.microsoft.com/office/drawing/2014/main" id="{07479C5B-8316-F414-11FD-793495144AD5}"/>
              </a:ext>
            </a:extLst>
          </p:cNvPr>
          <p:cNvPicPr>
            <a:picLocks noChangeAspect="1"/>
          </p:cNvPicPr>
          <p:nvPr/>
        </p:nvPicPr>
        <p:blipFill>
          <a:blip r:embed="rId3"/>
          <a:srcRect/>
          <a:stretch/>
        </p:blipFill>
        <p:spPr>
          <a:xfrm>
            <a:off x="6098129" y="1260391"/>
            <a:ext cx="5550709" cy="3869426"/>
          </a:xfrm>
          <a:prstGeom prst="rect">
            <a:avLst/>
          </a:prstGeom>
        </p:spPr>
      </p:pic>
      <p:sp>
        <p:nvSpPr>
          <p:cNvPr id="213" name="Google Shape;213;p3"/>
          <p:cNvSpPr txBox="1">
            <a:spLocks noGrp="1"/>
          </p:cNvSpPr>
          <p:nvPr>
            <p:ph type="ctrTitle"/>
          </p:nvPr>
        </p:nvSpPr>
        <p:spPr>
          <a:xfrm>
            <a:off x="620489" y="628956"/>
            <a:ext cx="11329234" cy="589424"/>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a:t>
            </a:r>
            <a:r>
              <a:rPr lang="ru-RU" b="1" dirty="0">
                <a:solidFill>
                  <a:srgbClr val="80BC00"/>
                </a:solidFill>
                <a:latin typeface="Calibri"/>
                <a:ea typeface="Calibri"/>
                <a:cs typeface="Calibri"/>
                <a:sym typeface="Calibri"/>
              </a:rPr>
              <a:t>3: удаляем служебные символы и пунктуацию</a:t>
            </a:r>
            <a:endParaRPr lang="en-US" b="1" dirty="0">
              <a:solidFill>
                <a:srgbClr val="80BC00"/>
              </a:solidFill>
              <a:latin typeface="Calibri"/>
              <a:ea typeface="Calibri"/>
              <a:cs typeface="Calibri"/>
              <a:sym typeface="Calibri"/>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20</a:t>
            </a:r>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4"/>
          <a:srcRect/>
          <a:stretch/>
        </p:blipFill>
        <p:spPr>
          <a:xfrm>
            <a:off x="622589" y="1260391"/>
            <a:ext cx="5471309"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5"/>
          <a:srcRect/>
          <a:stretch/>
        </p:blipFill>
        <p:spPr>
          <a:xfrm>
            <a:off x="3778776" y="5129816"/>
            <a:ext cx="2316292" cy="1591657"/>
          </a:xfrm>
          <a:prstGeom prst="rect">
            <a:avLst/>
          </a:prstGeom>
        </p:spPr>
      </p:pic>
      <p:pic>
        <p:nvPicPr>
          <p:cNvPr id="3" name="Picture 2">
            <a:extLst>
              <a:ext uri="{FF2B5EF4-FFF2-40B4-BE49-F238E27FC236}">
                <a16:creationId xmlns:a16="http://schemas.microsoft.com/office/drawing/2014/main" id="{E7FB809F-5D39-1396-1DE6-7EE8C456E350}"/>
              </a:ext>
            </a:extLst>
          </p:cNvPr>
          <p:cNvPicPr>
            <a:picLocks noChangeAspect="1"/>
          </p:cNvPicPr>
          <p:nvPr/>
        </p:nvPicPr>
        <p:blipFill>
          <a:blip r:embed="rId6"/>
          <a:srcRect/>
          <a:stretch/>
        </p:blipFill>
        <p:spPr>
          <a:xfrm>
            <a:off x="6096971" y="5057987"/>
            <a:ext cx="2420825" cy="1663487"/>
          </a:xfrm>
          <a:prstGeom prst="rect">
            <a:avLst/>
          </a:prstGeom>
        </p:spPr>
      </p:pic>
    </p:spTree>
    <p:extLst>
      <p:ext uri="{BB962C8B-B14F-4D97-AF65-F5344CB8AC3E}">
        <p14:creationId xmlns:p14="http://schemas.microsoft.com/office/powerpoint/2010/main" val="4061631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 name="Picture 1">
            <a:extLst>
              <a:ext uri="{FF2B5EF4-FFF2-40B4-BE49-F238E27FC236}">
                <a16:creationId xmlns:a16="http://schemas.microsoft.com/office/drawing/2014/main" id="{07479C5B-8316-F414-11FD-793495144AD5}"/>
              </a:ext>
            </a:extLst>
          </p:cNvPr>
          <p:cNvPicPr>
            <a:picLocks noChangeAspect="1"/>
          </p:cNvPicPr>
          <p:nvPr/>
        </p:nvPicPr>
        <p:blipFill>
          <a:blip r:embed="rId3"/>
          <a:srcRect/>
          <a:stretch/>
        </p:blipFill>
        <p:spPr>
          <a:xfrm>
            <a:off x="6095999" y="1260392"/>
            <a:ext cx="5554969" cy="3869424"/>
          </a:xfrm>
          <a:prstGeom prst="rect">
            <a:avLst/>
          </a:prstGeom>
        </p:spPr>
      </p:pic>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a:t>
            </a:r>
            <a:r>
              <a:rPr lang="ru-RU" b="1" dirty="0">
                <a:solidFill>
                  <a:srgbClr val="80BC00"/>
                </a:solidFill>
                <a:latin typeface="Calibri"/>
                <a:ea typeface="Calibri"/>
                <a:cs typeface="Calibri"/>
                <a:sym typeface="Calibri"/>
              </a:rPr>
              <a:t>4: удаляем стоп слова</a:t>
            </a:r>
            <a:endParaRPr lang="en-US" b="1" dirty="0">
              <a:solidFill>
                <a:srgbClr val="80BC00"/>
              </a:solidFill>
              <a:latin typeface="Calibri"/>
              <a:ea typeface="Calibri"/>
              <a:cs typeface="Calibri"/>
              <a:sym typeface="Calibri"/>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21</a:t>
            </a:r>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4"/>
          <a:srcRect/>
          <a:stretch/>
        </p:blipFill>
        <p:spPr>
          <a:xfrm>
            <a:off x="620489" y="1260391"/>
            <a:ext cx="5475510" cy="3814075"/>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5"/>
          <a:srcRect/>
          <a:stretch/>
        </p:blipFill>
        <p:spPr>
          <a:xfrm>
            <a:off x="3777847" y="5129816"/>
            <a:ext cx="2318151" cy="1591657"/>
          </a:xfrm>
          <a:prstGeom prst="rect">
            <a:avLst/>
          </a:prstGeom>
        </p:spPr>
      </p:pic>
      <p:pic>
        <p:nvPicPr>
          <p:cNvPr id="3" name="Picture 2">
            <a:extLst>
              <a:ext uri="{FF2B5EF4-FFF2-40B4-BE49-F238E27FC236}">
                <a16:creationId xmlns:a16="http://schemas.microsoft.com/office/drawing/2014/main" id="{E7FB809F-5D39-1396-1DE6-7EE8C456E350}"/>
              </a:ext>
            </a:extLst>
          </p:cNvPr>
          <p:cNvPicPr>
            <a:picLocks noChangeAspect="1"/>
          </p:cNvPicPr>
          <p:nvPr/>
        </p:nvPicPr>
        <p:blipFill>
          <a:blip r:embed="rId6"/>
          <a:srcRect/>
          <a:stretch/>
        </p:blipFill>
        <p:spPr>
          <a:xfrm>
            <a:off x="6096000" y="5057987"/>
            <a:ext cx="2422767" cy="1663487"/>
          </a:xfrm>
          <a:prstGeom prst="rect">
            <a:avLst/>
          </a:prstGeom>
        </p:spPr>
      </p:pic>
    </p:spTree>
    <p:extLst>
      <p:ext uri="{BB962C8B-B14F-4D97-AF65-F5344CB8AC3E}">
        <p14:creationId xmlns:p14="http://schemas.microsoft.com/office/powerpoint/2010/main" val="4243693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 name="Picture 1">
            <a:extLst>
              <a:ext uri="{FF2B5EF4-FFF2-40B4-BE49-F238E27FC236}">
                <a16:creationId xmlns:a16="http://schemas.microsoft.com/office/drawing/2014/main" id="{07479C5B-8316-F414-11FD-793495144AD5}"/>
              </a:ext>
            </a:extLst>
          </p:cNvPr>
          <p:cNvPicPr>
            <a:picLocks noChangeAspect="1"/>
          </p:cNvPicPr>
          <p:nvPr/>
        </p:nvPicPr>
        <p:blipFill>
          <a:blip r:embed="rId3"/>
          <a:srcRect/>
          <a:stretch/>
        </p:blipFill>
        <p:spPr>
          <a:xfrm>
            <a:off x="6095999" y="1260392"/>
            <a:ext cx="5554969" cy="3869424"/>
          </a:xfrm>
          <a:prstGeom prst="rect">
            <a:avLst/>
          </a:prstGeom>
        </p:spPr>
      </p:pic>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a:t>
            </a:r>
            <a:r>
              <a:rPr lang="ru-RU" b="1" dirty="0">
                <a:solidFill>
                  <a:srgbClr val="80BC00"/>
                </a:solidFill>
                <a:latin typeface="Calibri"/>
                <a:ea typeface="Calibri"/>
                <a:cs typeface="Calibri"/>
                <a:sym typeface="Calibri"/>
              </a:rPr>
              <a:t>5: стемминг</a:t>
            </a:r>
            <a:endParaRPr lang="en-US" b="1" dirty="0">
              <a:solidFill>
                <a:srgbClr val="80BC00"/>
              </a:solidFill>
              <a:latin typeface="Calibri"/>
              <a:ea typeface="Calibri"/>
              <a:cs typeface="Calibri"/>
              <a:sym typeface="Calibri"/>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22</a:t>
            </a:r>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4"/>
          <a:srcRect/>
          <a:stretch/>
        </p:blipFill>
        <p:spPr>
          <a:xfrm>
            <a:off x="620489" y="1260391"/>
            <a:ext cx="5475510" cy="3814075"/>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5"/>
          <a:srcRect/>
          <a:stretch/>
        </p:blipFill>
        <p:spPr>
          <a:xfrm>
            <a:off x="3777847" y="5129816"/>
            <a:ext cx="2318151" cy="1591657"/>
          </a:xfrm>
          <a:prstGeom prst="rect">
            <a:avLst/>
          </a:prstGeom>
        </p:spPr>
      </p:pic>
      <p:pic>
        <p:nvPicPr>
          <p:cNvPr id="3" name="Picture 2">
            <a:extLst>
              <a:ext uri="{FF2B5EF4-FFF2-40B4-BE49-F238E27FC236}">
                <a16:creationId xmlns:a16="http://schemas.microsoft.com/office/drawing/2014/main" id="{E7FB809F-5D39-1396-1DE6-7EE8C456E350}"/>
              </a:ext>
            </a:extLst>
          </p:cNvPr>
          <p:cNvPicPr>
            <a:picLocks noChangeAspect="1"/>
          </p:cNvPicPr>
          <p:nvPr/>
        </p:nvPicPr>
        <p:blipFill>
          <a:blip r:embed="rId6"/>
          <a:srcRect/>
          <a:stretch/>
        </p:blipFill>
        <p:spPr>
          <a:xfrm>
            <a:off x="6096000" y="5057987"/>
            <a:ext cx="2422767" cy="1663487"/>
          </a:xfrm>
          <a:prstGeom prst="rect">
            <a:avLst/>
          </a:prstGeom>
        </p:spPr>
      </p:pic>
    </p:spTree>
    <p:extLst>
      <p:ext uri="{BB962C8B-B14F-4D97-AF65-F5344CB8AC3E}">
        <p14:creationId xmlns:p14="http://schemas.microsoft.com/office/powerpoint/2010/main" val="508283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5"/>
          <p:cNvSpPr txBox="1">
            <a:spLocks noGrp="1"/>
          </p:cNvSpPr>
          <p:nvPr>
            <p:ph type="ctrTitle"/>
          </p:nvPr>
        </p:nvSpPr>
        <p:spPr>
          <a:xfrm>
            <a:off x="620489" y="628956"/>
            <a:ext cx="574819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t>Лучшая модель</a:t>
            </a:r>
            <a:endParaRPr b="1" dirty="0">
              <a:solidFill>
                <a:srgbClr val="80BC00"/>
              </a:solidFill>
              <a:latin typeface="Calibri"/>
              <a:ea typeface="Calibri"/>
              <a:cs typeface="Calibri"/>
              <a:sym typeface="Calibri"/>
            </a:endParaRPr>
          </a:p>
        </p:txBody>
      </p:sp>
      <p:sp>
        <p:nvSpPr>
          <p:cNvPr id="233" name="Google Shape;233;p5"/>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23</a:t>
            </a:r>
            <a:endParaRPr dirty="0"/>
          </a:p>
        </p:txBody>
      </p:sp>
      <p:sp>
        <p:nvSpPr>
          <p:cNvPr id="234" name="Google Shape;234;p5"/>
          <p:cNvSpPr txBox="1"/>
          <p:nvPr/>
        </p:nvSpPr>
        <p:spPr>
          <a:xfrm>
            <a:off x="620489" y="1838425"/>
            <a:ext cx="6968865" cy="1076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ru-RU" sz="1800" b="0" i="0" u="none" strike="noStrike" cap="none" dirty="0">
                <a:solidFill>
                  <a:schemeClr val="lt1"/>
                </a:solidFill>
                <a:latin typeface="Calibri"/>
                <a:ea typeface="Calibri"/>
                <a:cs typeface="Calibri"/>
                <a:sym typeface="Calibri"/>
              </a:rPr>
              <a:t>Модель выбрана на основе метрики </a:t>
            </a:r>
            <a:r>
              <a:rPr lang="en-US" sz="1800" b="0" i="0" u="none" strike="noStrike" cap="none" dirty="0">
                <a:solidFill>
                  <a:schemeClr val="lt1"/>
                </a:solidFill>
                <a:latin typeface="Calibri"/>
                <a:ea typeface="Calibri"/>
                <a:cs typeface="Calibri"/>
                <a:sym typeface="Calibri"/>
              </a:rPr>
              <a:t>Accuracy</a:t>
            </a:r>
            <a:r>
              <a:rPr lang="ru-RU" sz="1800" b="0" i="0" u="none" strike="noStrike" cap="none" dirty="0">
                <a:solidFill>
                  <a:schemeClr val="lt1"/>
                </a:solidFill>
                <a:latin typeface="Calibri"/>
                <a:ea typeface="Calibri"/>
                <a:cs typeface="Calibri"/>
                <a:sym typeface="Calibri"/>
              </a:rPr>
              <a:t>, на 5 эпохе она равняется </a:t>
            </a:r>
            <a:r>
              <a:rPr lang="ru-RU" sz="1800" b="1" i="0" u="none" strike="noStrike" cap="none" dirty="0">
                <a:solidFill>
                  <a:schemeClr val="lt1"/>
                </a:solidFill>
                <a:latin typeface="Calibri"/>
                <a:ea typeface="Calibri"/>
                <a:cs typeface="Calibri"/>
                <a:sym typeface="Calibri"/>
              </a:rPr>
              <a:t>0.73</a:t>
            </a:r>
            <a:r>
              <a:rPr lang="ru-RU" sz="1800" i="0" u="none" strike="noStrike" cap="none" dirty="0">
                <a:solidFill>
                  <a:schemeClr val="lt1"/>
                </a:solidFill>
                <a:latin typeface="Calibri"/>
                <a:ea typeface="Calibri"/>
                <a:cs typeface="Calibri"/>
                <a:sym typeface="Calibri"/>
              </a:rPr>
              <a:t>. Вопросы и ответы были взяты из валидационного датасета (из начала и хвоста), он сделан для сабмита не содержит ответов на вопросы поэтому он не участвовал в обучении.</a:t>
            </a:r>
            <a:endParaRPr lang="ru-RU" sz="1800" b="1" i="0" u="none" strike="noStrike" cap="none" dirty="0">
              <a:solidFill>
                <a:schemeClr val="l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D4B8FB7A-8465-7F4A-66FB-F2D513EE9144}"/>
              </a:ext>
            </a:extLst>
          </p:cNvPr>
          <p:cNvPicPr>
            <a:picLocks noChangeAspect="1"/>
          </p:cNvPicPr>
          <p:nvPr/>
        </p:nvPicPr>
        <p:blipFill>
          <a:blip r:embed="rId3"/>
          <a:stretch>
            <a:fillRect/>
          </a:stretch>
        </p:blipFill>
        <p:spPr>
          <a:xfrm>
            <a:off x="7983660" y="1742218"/>
            <a:ext cx="3524250" cy="2657475"/>
          </a:xfrm>
          <a:prstGeom prst="rect">
            <a:avLst/>
          </a:prstGeom>
        </p:spPr>
      </p:pic>
    </p:spTree>
    <p:extLst>
      <p:ext uri="{BB962C8B-B14F-4D97-AF65-F5344CB8AC3E}">
        <p14:creationId xmlns:p14="http://schemas.microsoft.com/office/powerpoint/2010/main" val="3206841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3CB94F2-E98E-E634-CC3E-5ED7F58991EA}"/>
              </a:ext>
            </a:extLst>
          </p:cNvPr>
          <p:cNvSpPr>
            <a:spLocks noGrp="1"/>
          </p:cNvSpPr>
          <p:nvPr>
            <p:ph type="sldNum" idx="12"/>
          </p:nvPr>
        </p:nvSpPr>
        <p:spPr/>
        <p:txBody>
          <a:bodyPr/>
          <a:lstStyle/>
          <a:p>
            <a:pPr marL="0" lvl="0" indent="0" algn="r" rtl="0">
              <a:spcBef>
                <a:spcPts val="0"/>
              </a:spcBef>
              <a:spcAft>
                <a:spcPts val="0"/>
              </a:spcAft>
              <a:buNone/>
            </a:pPr>
            <a:r>
              <a:rPr lang="ru-RU" dirty="0"/>
              <a:t>24</a:t>
            </a:r>
          </a:p>
        </p:txBody>
      </p:sp>
      <p:sp>
        <p:nvSpPr>
          <p:cNvPr id="12" name="Rectangle: Top Corners One Rounded and One Snipped 11">
            <a:extLst>
              <a:ext uri="{FF2B5EF4-FFF2-40B4-BE49-F238E27FC236}">
                <a16:creationId xmlns:a16="http://schemas.microsoft.com/office/drawing/2014/main" id="{646A1016-E825-F9CD-6B68-FB8A8377DFB6}"/>
              </a:ext>
            </a:extLst>
          </p:cNvPr>
          <p:cNvSpPr/>
          <p:nvPr/>
        </p:nvSpPr>
        <p:spPr>
          <a:xfrm>
            <a:off x="406400" y="451693"/>
            <a:ext cx="11480800" cy="773857"/>
          </a:xfrm>
          <a:prstGeom prst="snipRoundRect">
            <a:avLst>
              <a:gd name="adj1" fmla="val 11708"/>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sz="1200" dirty="0">
                <a:latin typeface="Calibri Light" panose="020F0302020204030204" pitchFamily="34" charset="0"/>
                <a:ea typeface="Calibri Light" panose="020F0302020204030204" pitchFamily="34" charset="0"/>
                <a:cs typeface="Calibri Light" panose="020F0302020204030204" pitchFamily="34" charset="0"/>
              </a:rPr>
              <a:t>Хюрре́м Хасеки́-султа́н ; настоящее имя неизвестно. В поздней литературной традиции её имя Алекса́ндра Гаври́ловна Лисо́вская; ок. 1502 или ок. 1505 — 15 или 18 апреля 1558) — наложница, а затем жена османского султана Сулеймана Великолепного, хасеки, мать султана Селима II. Документальные источники и даже сколь-либо надёжные письменные свидетельства, говорящие о жизни Хюррем до поступления в гарем, отсутствуют.</a:t>
            </a:r>
          </a:p>
        </p:txBody>
      </p:sp>
      <p:sp>
        <p:nvSpPr>
          <p:cNvPr id="13" name="Speech Bubble: Rectangle 12">
            <a:extLst>
              <a:ext uri="{FF2B5EF4-FFF2-40B4-BE49-F238E27FC236}">
                <a16:creationId xmlns:a16="http://schemas.microsoft.com/office/drawing/2014/main" id="{7BB175DF-B00A-9C59-850D-A1C6A8CC582D}"/>
              </a:ext>
            </a:extLst>
          </p:cNvPr>
          <p:cNvSpPr/>
          <p:nvPr/>
        </p:nvSpPr>
        <p:spPr>
          <a:xfrm>
            <a:off x="1387867" y="1504316"/>
            <a:ext cx="3582442" cy="343964"/>
          </a:xfrm>
          <a:prstGeom prst="wedgeRectCallout">
            <a:avLst>
              <a:gd name="adj1" fmla="val 21764"/>
              <a:gd name="adj2" fmla="val -1275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Была ли у джихангира наложница?</a:t>
            </a:r>
          </a:p>
        </p:txBody>
      </p:sp>
      <p:sp>
        <p:nvSpPr>
          <p:cNvPr id="14" name="Isosceles Triangle 13">
            <a:extLst>
              <a:ext uri="{FF2B5EF4-FFF2-40B4-BE49-F238E27FC236}">
                <a16:creationId xmlns:a16="http://schemas.microsoft.com/office/drawing/2014/main" id="{49AA5FDF-2A6D-E658-223C-3F47FC210280}"/>
              </a:ext>
            </a:extLst>
          </p:cNvPr>
          <p:cNvSpPr/>
          <p:nvPr/>
        </p:nvSpPr>
        <p:spPr>
          <a:xfrm>
            <a:off x="4970309" y="1225551"/>
            <a:ext cx="1049491" cy="62273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Да</a:t>
            </a:r>
          </a:p>
        </p:txBody>
      </p:sp>
      <p:sp>
        <p:nvSpPr>
          <p:cNvPr id="15" name="Rectangle: Top Corners One Rounded and One Snipped 14">
            <a:extLst>
              <a:ext uri="{FF2B5EF4-FFF2-40B4-BE49-F238E27FC236}">
                <a16:creationId xmlns:a16="http://schemas.microsoft.com/office/drawing/2014/main" id="{24199933-DF99-C12D-B4BD-132C63A488FA}"/>
              </a:ext>
            </a:extLst>
          </p:cNvPr>
          <p:cNvSpPr/>
          <p:nvPr/>
        </p:nvSpPr>
        <p:spPr>
          <a:xfrm>
            <a:off x="406400" y="2032412"/>
            <a:ext cx="11480800" cy="907638"/>
          </a:xfrm>
          <a:prstGeom prst="snipRoundRect">
            <a:avLst>
              <a:gd name="adj1" fmla="val 11708"/>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sz="1200" dirty="0">
                <a:latin typeface="Calibri Light" panose="020F0302020204030204" pitchFamily="34" charset="0"/>
                <a:ea typeface="Calibri Light" panose="020F0302020204030204" pitchFamily="34" charset="0"/>
                <a:cs typeface="Calibri Light" panose="020F0302020204030204" pitchFamily="34" charset="0"/>
              </a:rPr>
              <a:t>Гру́ппа кро́ви — описание индивидуальных антигенных характеристик эритроцитов, определяемое с помощью методов идентификации специфических групп углеводов и белков, включённых в мембраны эритроцитов. У человека открыто несколько систем антигенов в разных группах крови. Группы крови различают как у животных, так и у людей. В мембране эритроцитов человека содержится более 300 различных антигенных детерминант, молекулярное строение которых закодировано соответствующими генными аллелями хромосомных локусов. Количество таких аллелей и локусов в настоящее время точно не установлено.</a:t>
            </a:r>
          </a:p>
        </p:txBody>
      </p:sp>
      <p:sp>
        <p:nvSpPr>
          <p:cNvPr id="16" name="Speech Bubble: Rectangle 15">
            <a:extLst>
              <a:ext uri="{FF2B5EF4-FFF2-40B4-BE49-F238E27FC236}">
                <a16:creationId xmlns:a16="http://schemas.microsoft.com/office/drawing/2014/main" id="{9E3CF127-E267-C2E1-D3FE-725153582530}"/>
              </a:ext>
            </a:extLst>
          </p:cNvPr>
          <p:cNvSpPr/>
          <p:nvPr/>
        </p:nvSpPr>
        <p:spPr>
          <a:xfrm>
            <a:off x="1387867" y="3212035"/>
            <a:ext cx="3582442" cy="343964"/>
          </a:xfrm>
          <a:prstGeom prst="wedgeRectCallout">
            <a:avLst>
              <a:gd name="adj1" fmla="val 21764"/>
              <a:gd name="adj2" fmla="val -1275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Правда ли у животных нет групп крови?</a:t>
            </a:r>
          </a:p>
        </p:txBody>
      </p:sp>
      <p:sp>
        <p:nvSpPr>
          <p:cNvPr id="17" name="Isosceles Triangle 16">
            <a:extLst>
              <a:ext uri="{FF2B5EF4-FFF2-40B4-BE49-F238E27FC236}">
                <a16:creationId xmlns:a16="http://schemas.microsoft.com/office/drawing/2014/main" id="{7FB80E3A-B1F9-47D3-B4E2-9DCD16A2765E}"/>
              </a:ext>
            </a:extLst>
          </p:cNvPr>
          <p:cNvSpPr/>
          <p:nvPr/>
        </p:nvSpPr>
        <p:spPr>
          <a:xfrm>
            <a:off x="4970309" y="2940050"/>
            <a:ext cx="1049491" cy="6159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Нет</a:t>
            </a:r>
          </a:p>
        </p:txBody>
      </p:sp>
      <p:sp>
        <p:nvSpPr>
          <p:cNvPr id="18" name="Rectangle: Top Corners One Rounded and One Snipped 17">
            <a:extLst>
              <a:ext uri="{FF2B5EF4-FFF2-40B4-BE49-F238E27FC236}">
                <a16:creationId xmlns:a16="http://schemas.microsoft.com/office/drawing/2014/main" id="{71E45E0B-071C-E9B3-2072-300CE1E171E9}"/>
              </a:ext>
            </a:extLst>
          </p:cNvPr>
          <p:cNvSpPr/>
          <p:nvPr/>
        </p:nvSpPr>
        <p:spPr>
          <a:xfrm>
            <a:off x="406400" y="3740993"/>
            <a:ext cx="11480800" cy="907638"/>
          </a:xfrm>
          <a:prstGeom prst="snipRoundRect">
            <a:avLst>
              <a:gd name="adj1" fmla="val 11708"/>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sz="1200" dirty="0">
                <a:latin typeface="Calibri Light" panose="020F0302020204030204" pitchFamily="34" charset="0"/>
                <a:ea typeface="Calibri Light" panose="020F0302020204030204" pitchFamily="34" charset="0"/>
                <a:cs typeface="Calibri Light" panose="020F0302020204030204" pitchFamily="34" charset="0"/>
              </a:rPr>
              <a:t>Элизабет Глэдис Миллвина Дин — англичанка, которая была последней из выживших пассажиров «Титаника», затонувшего 15 апреля 1912 года и его самой юной пассажиркой. На момент гибели лайнера ей было два с половиной месяца и, соответственно, никаких воспоминаний о трагедии у неё не было. Миллвина родилась 2 февраля 1912 года в Бранскомбе в семье Бертрама Фрэнка Дина и Жоржетты Эвы Лайт. Супруги вдвоём управляли трактиром в Лондоне. У Миллвины был брат Бертрам Вер Дин</a:t>
            </a:r>
          </a:p>
        </p:txBody>
      </p:sp>
      <p:sp>
        <p:nvSpPr>
          <p:cNvPr id="19" name="Speech Bubble: Rectangle 18">
            <a:extLst>
              <a:ext uri="{FF2B5EF4-FFF2-40B4-BE49-F238E27FC236}">
                <a16:creationId xmlns:a16="http://schemas.microsoft.com/office/drawing/2014/main" id="{8ED9AA4D-318B-B64B-DD86-6528FDF59B9D}"/>
              </a:ext>
            </a:extLst>
          </p:cNvPr>
          <p:cNvSpPr/>
          <p:nvPr/>
        </p:nvSpPr>
        <p:spPr>
          <a:xfrm>
            <a:off x="1387867" y="4920616"/>
            <a:ext cx="3582442" cy="343964"/>
          </a:xfrm>
          <a:prstGeom prst="wedgeRectCallout">
            <a:avLst>
              <a:gd name="adj1" fmla="val 21764"/>
              <a:gd name="adj2" fmla="val -1275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Все ли погибли на титанике?</a:t>
            </a:r>
          </a:p>
        </p:txBody>
      </p:sp>
      <p:sp>
        <p:nvSpPr>
          <p:cNvPr id="20" name="Isosceles Triangle 19">
            <a:extLst>
              <a:ext uri="{FF2B5EF4-FFF2-40B4-BE49-F238E27FC236}">
                <a16:creationId xmlns:a16="http://schemas.microsoft.com/office/drawing/2014/main" id="{8B646470-9207-595B-BA25-44C6766FA4EA}"/>
              </a:ext>
            </a:extLst>
          </p:cNvPr>
          <p:cNvSpPr/>
          <p:nvPr/>
        </p:nvSpPr>
        <p:spPr>
          <a:xfrm>
            <a:off x="4970309" y="4648631"/>
            <a:ext cx="1049491" cy="6159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Нет</a:t>
            </a:r>
          </a:p>
        </p:txBody>
      </p:sp>
      <p:sp>
        <p:nvSpPr>
          <p:cNvPr id="21" name="Rectangle: Top Corners One Rounded and One Snipped 20">
            <a:extLst>
              <a:ext uri="{FF2B5EF4-FFF2-40B4-BE49-F238E27FC236}">
                <a16:creationId xmlns:a16="http://schemas.microsoft.com/office/drawing/2014/main" id="{E30B9E90-A5DE-5524-6093-B0E26EF24CD8}"/>
              </a:ext>
            </a:extLst>
          </p:cNvPr>
          <p:cNvSpPr/>
          <p:nvPr/>
        </p:nvSpPr>
        <p:spPr>
          <a:xfrm>
            <a:off x="406400" y="5412108"/>
            <a:ext cx="11480800" cy="709514"/>
          </a:xfrm>
          <a:prstGeom prst="snipRoundRect">
            <a:avLst>
              <a:gd name="adj1" fmla="val 11708"/>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sz="1200" dirty="0">
                <a:latin typeface="Calibri Light" panose="020F0302020204030204" pitchFamily="34" charset="0"/>
                <a:ea typeface="Calibri Light" panose="020F0302020204030204" pitchFamily="34" charset="0"/>
                <a:cs typeface="Calibri Light" panose="020F0302020204030204" pitchFamily="34" charset="0"/>
              </a:rPr>
              <a:t>Эта статья о группе белков. О пищевом продукте см. : СейтанКлейкови́на, глюте́н — понятие, объединяющее группу запасающих белков, обнаруженных в семенах злаковых растений, в особенности пшеницы, ржи и ячменя. Термином «клейковина» обозначаются белки фракции проламинов и глютелинов. Клейковина была впервые выделена Якопо Бартоломео Беккари в 1728 году из муки.	</a:t>
            </a:r>
          </a:p>
        </p:txBody>
      </p:sp>
      <p:sp>
        <p:nvSpPr>
          <p:cNvPr id="22" name="Speech Bubble: Rectangle 21">
            <a:extLst>
              <a:ext uri="{FF2B5EF4-FFF2-40B4-BE49-F238E27FC236}">
                <a16:creationId xmlns:a16="http://schemas.microsoft.com/office/drawing/2014/main" id="{EA5F6542-1F37-BEC6-0DEB-9FAFAA1D8D63}"/>
              </a:ext>
            </a:extLst>
          </p:cNvPr>
          <p:cNvSpPr/>
          <p:nvPr/>
        </p:nvSpPr>
        <p:spPr>
          <a:xfrm>
            <a:off x="1387867" y="6393607"/>
            <a:ext cx="3582442" cy="343964"/>
          </a:xfrm>
          <a:prstGeom prst="wedgeRectCallout">
            <a:avLst>
              <a:gd name="adj1" fmla="val 21764"/>
              <a:gd name="adj2" fmla="val -1275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Есть ли в хлебе белок?</a:t>
            </a:r>
          </a:p>
        </p:txBody>
      </p:sp>
      <p:sp>
        <p:nvSpPr>
          <p:cNvPr id="23" name="Isosceles Triangle 22">
            <a:extLst>
              <a:ext uri="{FF2B5EF4-FFF2-40B4-BE49-F238E27FC236}">
                <a16:creationId xmlns:a16="http://schemas.microsoft.com/office/drawing/2014/main" id="{513FCA06-6AC1-AE3B-667C-7BF0A424741D}"/>
              </a:ext>
            </a:extLst>
          </p:cNvPr>
          <p:cNvSpPr/>
          <p:nvPr/>
        </p:nvSpPr>
        <p:spPr>
          <a:xfrm>
            <a:off x="4970309" y="6121622"/>
            <a:ext cx="1049491" cy="6159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Да</a:t>
            </a:r>
          </a:p>
        </p:txBody>
      </p:sp>
    </p:spTree>
    <p:extLst>
      <p:ext uri="{BB962C8B-B14F-4D97-AF65-F5344CB8AC3E}">
        <p14:creationId xmlns:p14="http://schemas.microsoft.com/office/powerpoint/2010/main" val="1060762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3CB94F2-E98E-E634-CC3E-5ED7F58991EA}"/>
              </a:ext>
            </a:extLst>
          </p:cNvPr>
          <p:cNvSpPr>
            <a:spLocks noGrp="1"/>
          </p:cNvSpPr>
          <p:nvPr>
            <p:ph type="sldNum" idx="12"/>
          </p:nvPr>
        </p:nvSpPr>
        <p:spPr/>
        <p:txBody>
          <a:bodyPr/>
          <a:lstStyle/>
          <a:p>
            <a:pPr marL="0" lvl="0" indent="0" algn="r" rtl="0">
              <a:spcBef>
                <a:spcPts val="0"/>
              </a:spcBef>
              <a:spcAft>
                <a:spcPts val="0"/>
              </a:spcAft>
              <a:buNone/>
            </a:pPr>
            <a:r>
              <a:rPr lang="ru-RU" dirty="0"/>
              <a:t>24</a:t>
            </a:r>
          </a:p>
        </p:txBody>
      </p:sp>
      <p:sp>
        <p:nvSpPr>
          <p:cNvPr id="12" name="Rectangle: Top Corners One Rounded and One Snipped 11">
            <a:extLst>
              <a:ext uri="{FF2B5EF4-FFF2-40B4-BE49-F238E27FC236}">
                <a16:creationId xmlns:a16="http://schemas.microsoft.com/office/drawing/2014/main" id="{646A1016-E825-F9CD-6B68-FB8A8377DFB6}"/>
              </a:ext>
            </a:extLst>
          </p:cNvPr>
          <p:cNvSpPr/>
          <p:nvPr/>
        </p:nvSpPr>
        <p:spPr>
          <a:xfrm>
            <a:off x="406400" y="795433"/>
            <a:ext cx="11480800" cy="773857"/>
          </a:xfrm>
          <a:prstGeom prst="snipRoundRect">
            <a:avLst>
              <a:gd name="adj1" fmla="val 11708"/>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sz="1200" dirty="0">
                <a:latin typeface="Calibri Light" panose="020F0302020204030204" pitchFamily="34" charset="0"/>
                <a:ea typeface="Calibri Light" panose="020F0302020204030204" pitchFamily="34" charset="0"/>
                <a:cs typeface="Calibri Light" panose="020F0302020204030204" pitchFamily="34" charset="0"/>
              </a:rPr>
              <a:t>Нур-Султа́н — столица Республики Казахстан с 10 декабря 1997 года. Город расположен на севере страны, на берегах реки Ишим, административно разделён на 4 района. Акмолинск получил статус города 26 сентября 1862 года. Городом-миллионером Астана стала в июне 2017 года, когда население составило 1 002 874 жителя. На начало 2020 года население Нур-Султана составляло 1 136 156 человек, что является вторым показателем в Казахстане после Алма-Аты.</a:t>
            </a:r>
          </a:p>
        </p:txBody>
      </p:sp>
      <p:sp>
        <p:nvSpPr>
          <p:cNvPr id="13" name="Speech Bubble: Rectangle 12">
            <a:extLst>
              <a:ext uri="{FF2B5EF4-FFF2-40B4-BE49-F238E27FC236}">
                <a16:creationId xmlns:a16="http://schemas.microsoft.com/office/drawing/2014/main" id="{7BB175DF-B00A-9C59-850D-A1C6A8CC582D}"/>
              </a:ext>
            </a:extLst>
          </p:cNvPr>
          <p:cNvSpPr/>
          <p:nvPr/>
        </p:nvSpPr>
        <p:spPr>
          <a:xfrm>
            <a:off x="1387867" y="1848056"/>
            <a:ext cx="3582442" cy="343964"/>
          </a:xfrm>
          <a:prstGeom prst="wedgeRectCallout">
            <a:avLst>
              <a:gd name="adj1" fmla="val 21764"/>
              <a:gd name="adj2" fmla="val -1275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Правда ли астану переименовали?</a:t>
            </a:r>
          </a:p>
        </p:txBody>
      </p:sp>
      <p:sp>
        <p:nvSpPr>
          <p:cNvPr id="14" name="Isosceles Triangle 13">
            <a:extLst>
              <a:ext uri="{FF2B5EF4-FFF2-40B4-BE49-F238E27FC236}">
                <a16:creationId xmlns:a16="http://schemas.microsoft.com/office/drawing/2014/main" id="{49AA5FDF-2A6D-E658-223C-3F47FC210280}"/>
              </a:ext>
            </a:extLst>
          </p:cNvPr>
          <p:cNvSpPr/>
          <p:nvPr/>
        </p:nvSpPr>
        <p:spPr>
          <a:xfrm>
            <a:off x="4970309" y="1569291"/>
            <a:ext cx="1049491" cy="62273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Да</a:t>
            </a:r>
          </a:p>
        </p:txBody>
      </p:sp>
      <p:sp>
        <p:nvSpPr>
          <p:cNvPr id="15" name="Rectangle: Top Corners One Rounded and One Snipped 14">
            <a:extLst>
              <a:ext uri="{FF2B5EF4-FFF2-40B4-BE49-F238E27FC236}">
                <a16:creationId xmlns:a16="http://schemas.microsoft.com/office/drawing/2014/main" id="{24199933-DF99-C12D-B4BD-132C63A488FA}"/>
              </a:ext>
            </a:extLst>
          </p:cNvPr>
          <p:cNvSpPr/>
          <p:nvPr/>
        </p:nvSpPr>
        <p:spPr>
          <a:xfrm>
            <a:off x="406400" y="2655142"/>
            <a:ext cx="11480800" cy="907638"/>
          </a:xfrm>
          <a:prstGeom prst="snipRoundRect">
            <a:avLst>
              <a:gd name="adj1" fmla="val 11708"/>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sz="1200" dirty="0">
                <a:latin typeface="Calibri Light" panose="020F0302020204030204" pitchFamily="34" charset="0"/>
                <a:ea typeface="Calibri Light" panose="020F0302020204030204" pitchFamily="34" charset="0"/>
                <a:cs typeface="Calibri Light" panose="020F0302020204030204" pitchFamily="34" charset="0"/>
              </a:rPr>
              <a:t>Отравления ртутью — расстройства здоровья, связанные с избыточным поступлением паров или соединений ртути в организм. Токсические свойства ртути известны с глубокой древности. Соединения ртути — киноварь, каломель и сулема — применялись для разных целей, в том числе и в качестве ядов. С древних времён известна также и металлическая ртуть, хотя её токсичность поначалу сильно недооценивалась. Ртуть и её соединения стали особенно широко применяться в средние века, в частности при производстве золота и серебряных зеркал, а также при изготовлении фетра для шляп, что вызвало поток новых, уже профессиональных отравлений.</a:t>
            </a:r>
          </a:p>
        </p:txBody>
      </p:sp>
      <p:sp>
        <p:nvSpPr>
          <p:cNvPr id="16" name="Speech Bubble: Rectangle 15">
            <a:extLst>
              <a:ext uri="{FF2B5EF4-FFF2-40B4-BE49-F238E27FC236}">
                <a16:creationId xmlns:a16="http://schemas.microsoft.com/office/drawing/2014/main" id="{9E3CF127-E267-C2E1-D3FE-725153582530}"/>
              </a:ext>
            </a:extLst>
          </p:cNvPr>
          <p:cNvSpPr/>
          <p:nvPr/>
        </p:nvSpPr>
        <p:spPr>
          <a:xfrm>
            <a:off x="1387867" y="3834765"/>
            <a:ext cx="3582442" cy="343964"/>
          </a:xfrm>
          <a:prstGeom prst="wedgeRectCallout">
            <a:avLst>
              <a:gd name="adj1" fmla="val 21764"/>
              <a:gd name="adj2" fmla="val -1275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Полезна ли ртуть с градусника?</a:t>
            </a:r>
          </a:p>
        </p:txBody>
      </p:sp>
      <p:sp>
        <p:nvSpPr>
          <p:cNvPr id="17" name="Isosceles Triangle 16">
            <a:extLst>
              <a:ext uri="{FF2B5EF4-FFF2-40B4-BE49-F238E27FC236}">
                <a16:creationId xmlns:a16="http://schemas.microsoft.com/office/drawing/2014/main" id="{7FB80E3A-B1F9-47D3-B4E2-9DCD16A2765E}"/>
              </a:ext>
            </a:extLst>
          </p:cNvPr>
          <p:cNvSpPr/>
          <p:nvPr/>
        </p:nvSpPr>
        <p:spPr>
          <a:xfrm>
            <a:off x="4970309" y="3562780"/>
            <a:ext cx="1049491" cy="615950"/>
          </a:xfrm>
          <a:prstGeom prst="triangl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Да</a:t>
            </a:r>
          </a:p>
        </p:txBody>
      </p:sp>
      <p:sp>
        <p:nvSpPr>
          <p:cNvPr id="18" name="Rectangle: Top Corners One Rounded and One Snipped 17">
            <a:extLst>
              <a:ext uri="{FF2B5EF4-FFF2-40B4-BE49-F238E27FC236}">
                <a16:creationId xmlns:a16="http://schemas.microsoft.com/office/drawing/2014/main" id="{71E45E0B-071C-E9B3-2072-300CE1E171E9}"/>
              </a:ext>
            </a:extLst>
          </p:cNvPr>
          <p:cNvSpPr/>
          <p:nvPr/>
        </p:nvSpPr>
        <p:spPr>
          <a:xfrm>
            <a:off x="406400" y="4641850"/>
            <a:ext cx="11480800" cy="1098550"/>
          </a:xfrm>
          <a:prstGeom prst="snipRoundRect">
            <a:avLst>
              <a:gd name="adj1" fmla="val 11708"/>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sz="1200" dirty="0">
                <a:latin typeface="Calibri Light" panose="020F0302020204030204" pitchFamily="34" charset="0"/>
                <a:ea typeface="Calibri Light" panose="020F0302020204030204" pitchFamily="34" charset="0"/>
                <a:cs typeface="Calibri Light" panose="020F0302020204030204" pitchFamily="34" charset="0"/>
              </a:rPr>
              <a:t>Фауна лесных почв — совокупность видов животных, для которых лесная почва является средой обитания, часть лесной фауны. Животных, обитающих в почве, в зависимости от размеров особей относят к следующим группам: макрофауна — в основном мелкие млекопитающие, в том числе землеройки, кроты. мезофауна — её представляют дождевые черви, многоножки, мокрицы, насекомые, их личинки. микрофауна — нематоды, энхитреиды, клещи, в основном панцирные клещи, ногохвостки и другие. Нанофауна - это одноклеточные простейшие. В любых лесах среди беспозвоночных почв преобладают сапрофаги, которые питаются лесным опадом, грибницей, гниющей древесиной.	</a:t>
            </a:r>
          </a:p>
        </p:txBody>
      </p:sp>
      <p:sp>
        <p:nvSpPr>
          <p:cNvPr id="19" name="Speech Bubble: Rectangle 18">
            <a:extLst>
              <a:ext uri="{FF2B5EF4-FFF2-40B4-BE49-F238E27FC236}">
                <a16:creationId xmlns:a16="http://schemas.microsoft.com/office/drawing/2014/main" id="{8ED9AA4D-318B-B64B-DD86-6528FDF59B9D}"/>
              </a:ext>
            </a:extLst>
          </p:cNvPr>
          <p:cNvSpPr/>
          <p:nvPr/>
        </p:nvSpPr>
        <p:spPr>
          <a:xfrm>
            <a:off x="1387867" y="6012385"/>
            <a:ext cx="3582442" cy="343964"/>
          </a:xfrm>
          <a:prstGeom prst="wedgeRectCallout">
            <a:avLst>
              <a:gd name="adj1" fmla="val 21764"/>
              <a:gd name="adj2" fmla="val -1275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Являются ли сапрофаги хищниками?</a:t>
            </a:r>
          </a:p>
        </p:txBody>
      </p:sp>
      <p:sp>
        <p:nvSpPr>
          <p:cNvPr id="20" name="Isosceles Triangle 19">
            <a:extLst>
              <a:ext uri="{FF2B5EF4-FFF2-40B4-BE49-F238E27FC236}">
                <a16:creationId xmlns:a16="http://schemas.microsoft.com/office/drawing/2014/main" id="{8B646470-9207-595B-BA25-44C6766FA4EA}"/>
              </a:ext>
            </a:extLst>
          </p:cNvPr>
          <p:cNvSpPr/>
          <p:nvPr/>
        </p:nvSpPr>
        <p:spPr>
          <a:xfrm>
            <a:off x="4970309" y="5740400"/>
            <a:ext cx="1049491" cy="6159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Да</a:t>
            </a:r>
          </a:p>
        </p:txBody>
      </p:sp>
    </p:spTree>
    <p:extLst>
      <p:ext uri="{BB962C8B-B14F-4D97-AF65-F5344CB8AC3E}">
        <p14:creationId xmlns:p14="http://schemas.microsoft.com/office/powerpoint/2010/main" val="3796725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E0C03-1F92-FA76-7867-30770B50A9FC}"/>
              </a:ext>
            </a:extLst>
          </p:cNvPr>
          <p:cNvSpPr>
            <a:spLocks noGrp="1"/>
          </p:cNvSpPr>
          <p:nvPr>
            <p:ph type="ctrTitle"/>
          </p:nvPr>
        </p:nvSpPr>
        <p:spPr/>
        <p:txBody>
          <a:bodyPr/>
          <a:lstStyle/>
          <a:p>
            <a:r>
              <a:rPr lang="ru-RU" dirty="0"/>
              <a:t>Список литературы</a:t>
            </a:r>
          </a:p>
        </p:txBody>
      </p:sp>
      <p:sp>
        <p:nvSpPr>
          <p:cNvPr id="5" name="Text Placeholder 4">
            <a:extLst>
              <a:ext uri="{FF2B5EF4-FFF2-40B4-BE49-F238E27FC236}">
                <a16:creationId xmlns:a16="http://schemas.microsoft.com/office/drawing/2014/main" id="{A0AF7743-3681-CBFB-77EB-609B427CE1CB}"/>
              </a:ext>
            </a:extLst>
          </p:cNvPr>
          <p:cNvSpPr>
            <a:spLocks noGrp="1"/>
          </p:cNvSpPr>
          <p:nvPr>
            <p:ph type="body" idx="3"/>
          </p:nvPr>
        </p:nvSpPr>
        <p:spPr>
          <a:xfrm>
            <a:off x="620488" y="1307592"/>
            <a:ext cx="10733312" cy="4623033"/>
          </a:xfrm>
        </p:spPr>
        <p:txBody>
          <a:bodyPr/>
          <a:lstStyle/>
          <a:p>
            <a:pPr marL="114300" indent="0">
              <a:buNone/>
            </a:pPr>
            <a:r>
              <a:rPr lang="en-US" dirty="0"/>
              <a:t>[1] </a:t>
            </a:r>
            <a:r>
              <a:rPr lang="ru-RU" dirty="0"/>
              <a:t>Обучение с использованием </a:t>
            </a:r>
            <a:r>
              <a:rPr lang="en-US" dirty="0"/>
              <a:t>Catalyst </a:t>
            </a:r>
            <a:r>
              <a:rPr lang="ru-RU" dirty="0"/>
              <a:t>- </a:t>
            </a:r>
            <a:r>
              <a:rPr lang="en-US" dirty="0" err="1">
                <a:hlinkClick r:id="rId2"/>
              </a:rPr>
              <a:t>Yorko</a:t>
            </a:r>
            <a:r>
              <a:rPr lang="en-US" dirty="0">
                <a:hlinkClick r:id="rId2"/>
              </a:rPr>
              <a:t>/</a:t>
            </a:r>
            <a:r>
              <a:rPr lang="en-US" dirty="0" err="1">
                <a:hlinkClick r:id="rId2"/>
              </a:rPr>
              <a:t>bert</a:t>
            </a:r>
            <a:r>
              <a:rPr lang="en-US" dirty="0">
                <a:hlinkClick r:id="rId2"/>
              </a:rPr>
              <a:t>-finetuning-catalyst: Code for BERT classifier finetuning for multiclass text classification (github.com)</a:t>
            </a:r>
            <a:endParaRPr lang="en-US" dirty="0"/>
          </a:p>
          <a:p>
            <a:pPr marL="114300" indent="0">
              <a:buNone/>
            </a:pPr>
            <a:r>
              <a:rPr lang="en-US" dirty="0"/>
              <a:t>[2] </a:t>
            </a:r>
            <a:r>
              <a:rPr lang="ru-RU" dirty="0"/>
              <a:t>Описание архитектуры трансформер -  </a:t>
            </a:r>
            <a:r>
              <a:rPr lang="en-US" dirty="0">
                <a:hlinkClick r:id="rId3"/>
              </a:rPr>
              <a:t>1706.03762.pdf (arxiv.org)</a:t>
            </a:r>
            <a:endParaRPr lang="ru-RU" dirty="0"/>
          </a:p>
          <a:p>
            <a:pPr marL="114300" indent="0">
              <a:buNone/>
            </a:pPr>
            <a:r>
              <a:rPr lang="en-US" dirty="0"/>
              <a:t>[3] </a:t>
            </a:r>
            <a:r>
              <a:rPr lang="ru-RU" dirty="0"/>
              <a:t>Описание архитектуры </a:t>
            </a:r>
            <a:r>
              <a:rPr lang="en-US" dirty="0"/>
              <a:t>BERT </a:t>
            </a:r>
            <a:r>
              <a:rPr lang="ru-RU" dirty="0"/>
              <a:t>- </a:t>
            </a:r>
            <a:r>
              <a:rPr lang="en-US" dirty="0">
                <a:hlinkClick r:id="rId4"/>
              </a:rPr>
              <a:t>(PDF) Using deep learning to value free-form text data for predictive maintenance (researchgate.net)</a:t>
            </a:r>
            <a:endParaRPr lang="en-US" dirty="0"/>
          </a:p>
          <a:p>
            <a:pPr marL="114300" indent="0">
              <a:buNone/>
            </a:pPr>
            <a:r>
              <a:rPr lang="en-US" dirty="0"/>
              <a:t>[4] </a:t>
            </a:r>
            <a:r>
              <a:rPr lang="ru-RU" dirty="0"/>
              <a:t>Предобученная модель </a:t>
            </a:r>
            <a:r>
              <a:rPr lang="en-US" dirty="0"/>
              <a:t>BERT </a:t>
            </a:r>
            <a:r>
              <a:rPr lang="ru-RU" dirty="0"/>
              <a:t>- </a:t>
            </a:r>
            <a:r>
              <a:rPr lang="en-US" dirty="0" err="1">
                <a:hlinkClick r:id="rId5"/>
              </a:rPr>
              <a:t>DeepPavlov</a:t>
            </a:r>
            <a:r>
              <a:rPr lang="en-US" dirty="0">
                <a:hlinkClick r:id="rId5"/>
              </a:rPr>
              <a:t>/</a:t>
            </a:r>
            <a:r>
              <a:rPr lang="en-US" dirty="0" err="1">
                <a:hlinkClick r:id="rId5"/>
              </a:rPr>
              <a:t>rubert</a:t>
            </a:r>
            <a:r>
              <a:rPr lang="en-US" dirty="0">
                <a:hlinkClick r:id="rId5"/>
              </a:rPr>
              <a:t>-base-cased-sentence · Hugging Face</a:t>
            </a:r>
            <a:endParaRPr lang="en-US" dirty="0"/>
          </a:p>
          <a:p>
            <a:pPr marL="114300" indent="0">
              <a:buNone/>
            </a:pPr>
            <a:r>
              <a:rPr lang="en-US" dirty="0"/>
              <a:t>[5] </a:t>
            </a:r>
            <a:r>
              <a:rPr lang="ru-RU" dirty="0"/>
              <a:t>Статья от ВШЭ и Сбер</a:t>
            </a:r>
            <a:r>
              <a:rPr lang="en-US" dirty="0"/>
              <a:t>AI</a:t>
            </a:r>
            <a:r>
              <a:rPr lang="ru-RU" dirty="0"/>
              <a:t> про датасет - </a:t>
            </a:r>
            <a:r>
              <a:rPr lang="en-US" dirty="0">
                <a:hlinkClick r:id="rId6"/>
              </a:rPr>
              <a:t>DaNetQA: a yes/no Question Answering Dataset for the Russian Language</a:t>
            </a:r>
            <a:endParaRPr lang="ru-RU" dirty="0"/>
          </a:p>
          <a:p>
            <a:pPr marL="114300" indent="0">
              <a:buNone/>
            </a:pPr>
            <a:r>
              <a:rPr lang="en-US" dirty="0"/>
              <a:t>[6]</a:t>
            </a:r>
            <a:r>
              <a:rPr lang="ru-RU" dirty="0"/>
              <a:t> Таблица результатов существующих моделей -</a:t>
            </a:r>
            <a:r>
              <a:rPr lang="en-US" dirty="0"/>
              <a:t> </a:t>
            </a:r>
            <a:r>
              <a:rPr lang="en-US" dirty="0">
                <a:hlinkClick r:id="rId7"/>
              </a:rPr>
              <a:t>Russian </a:t>
            </a:r>
            <a:r>
              <a:rPr lang="en-US" dirty="0" err="1">
                <a:hlinkClick r:id="rId7"/>
              </a:rPr>
              <a:t>SuperGLUE</a:t>
            </a:r>
            <a:endParaRPr lang="en-US" dirty="0"/>
          </a:p>
          <a:p>
            <a:pPr marL="114300" indent="0">
              <a:buNone/>
            </a:pPr>
            <a:r>
              <a:rPr lang="en-US" dirty="0"/>
              <a:t>[7] </a:t>
            </a:r>
            <a:r>
              <a:rPr lang="ru-RU" dirty="0"/>
              <a:t>Документация </a:t>
            </a:r>
            <a:r>
              <a:rPr lang="en-US" dirty="0"/>
              <a:t>Catalyst - </a:t>
            </a:r>
            <a:r>
              <a:rPr lang="en-US" dirty="0">
                <a:hlinkClick r:id="rId8"/>
              </a:rPr>
              <a:t>catalyst-team/catalyst: Accelerated deep learning R&amp;D (github.com)</a:t>
            </a:r>
            <a:endParaRPr lang="en-US" dirty="0"/>
          </a:p>
        </p:txBody>
      </p:sp>
      <p:sp>
        <p:nvSpPr>
          <p:cNvPr id="6" name="Slide Number Placeholder 5">
            <a:extLst>
              <a:ext uri="{FF2B5EF4-FFF2-40B4-BE49-F238E27FC236}">
                <a16:creationId xmlns:a16="http://schemas.microsoft.com/office/drawing/2014/main" id="{33CB94F2-E98E-E634-CC3E-5ED7F58991EA}"/>
              </a:ext>
            </a:extLst>
          </p:cNvPr>
          <p:cNvSpPr>
            <a:spLocks noGrp="1"/>
          </p:cNvSpPr>
          <p:nvPr>
            <p:ph type="sldNum" idx="12"/>
          </p:nvPr>
        </p:nvSpPr>
        <p:spPr/>
        <p:txBody>
          <a:bodyPr/>
          <a:lstStyle/>
          <a:p>
            <a:pPr marL="0" lvl="0" indent="0" algn="r" rtl="0">
              <a:spcBef>
                <a:spcPts val="0"/>
              </a:spcBef>
              <a:spcAft>
                <a:spcPts val="0"/>
              </a:spcAft>
              <a:buNone/>
            </a:pPr>
            <a:endParaRPr lang="ru-RU" dirty="0"/>
          </a:p>
        </p:txBody>
      </p:sp>
    </p:spTree>
    <p:extLst>
      <p:ext uri="{BB962C8B-B14F-4D97-AF65-F5344CB8AC3E}">
        <p14:creationId xmlns:p14="http://schemas.microsoft.com/office/powerpoint/2010/main" val="2580990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43"/>
        <p:cNvGrpSpPr/>
        <p:nvPr/>
      </p:nvGrpSpPr>
      <p:grpSpPr>
        <a:xfrm>
          <a:off x="0" y="0"/>
          <a:ext cx="0" cy="0"/>
          <a:chOff x="0" y="0"/>
          <a:chExt cx="0" cy="0"/>
        </a:xfrm>
      </p:grpSpPr>
      <p:sp>
        <p:nvSpPr>
          <p:cNvPr id="344" name="Google Shape;344;p20"/>
          <p:cNvSpPr txBox="1">
            <a:spLocks noGrp="1"/>
          </p:cNvSpPr>
          <p:nvPr>
            <p:ph type="ctrTitle"/>
          </p:nvPr>
        </p:nvSpPr>
        <p:spPr>
          <a:xfrm>
            <a:off x="620489" y="4683228"/>
            <a:ext cx="816606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t>Спасибо за внимание!</a:t>
            </a:r>
            <a:endParaRPr b="1" dirty="0">
              <a:solidFill>
                <a:srgbClr val="80BC00"/>
              </a:solidFill>
              <a:latin typeface="Calibri"/>
              <a:ea typeface="Calibri"/>
              <a:cs typeface="Calibri"/>
              <a:sym typeface="Calibri"/>
            </a:endParaRPr>
          </a:p>
        </p:txBody>
      </p:sp>
      <p:sp>
        <p:nvSpPr>
          <p:cNvPr id="347" name="Google Shape;347;p20"/>
          <p:cNvSpPr/>
          <p:nvPr/>
        </p:nvSpPr>
        <p:spPr>
          <a:xfrm>
            <a:off x="9409043" y="4683228"/>
            <a:ext cx="2199861" cy="589424"/>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48" name="Google Shape;348;p20"/>
          <p:cNvPicPr preferRelativeResize="0"/>
          <p:nvPr/>
        </p:nvPicPr>
        <p:blipFill rotWithShape="1">
          <a:blip r:embed="rId3">
            <a:alphaModFix/>
          </a:blip>
          <a:srcRect/>
          <a:stretch/>
        </p:blipFill>
        <p:spPr>
          <a:xfrm>
            <a:off x="7547" y="4239"/>
            <a:ext cx="12196990" cy="4201185"/>
          </a:xfrm>
          <a:prstGeom prst="rect">
            <a:avLst/>
          </a:prstGeom>
          <a:noFill/>
          <a:ln>
            <a:noFill/>
          </a:ln>
        </p:spPr>
      </p:pic>
      <p:pic>
        <p:nvPicPr>
          <p:cNvPr id="349" name="Google Shape;349;p20" descr="Изображение выглядит как рисунок, тарелка&#10;&#10;Автоматически созданное описание"/>
          <p:cNvPicPr preferRelativeResize="0"/>
          <p:nvPr/>
        </p:nvPicPr>
        <p:blipFill rotWithShape="1">
          <a:blip r:embed="rId4">
            <a:alphaModFix/>
          </a:blip>
          <a:srcRect/>
          <a:stretch/>
        </p:blipFill>
        <p:spPr>
          <a:xfrm>
            <a:off x="742707" y="424760"/>
            <a:ext cx="1930970" cy="43446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t>Класс задач NLP</a:t>
            </a:r>
            <a:endParaRPr b="1" dirty="0">
              <a:solidFill>
                <a:srgbClr val="80BC00"/>
              </a:solidFill>
              <a:latin typeface="Calibri"/>
              <a:ea typeface="Calibri"/>
              <a:cs typeface="Calibri"/>
              <a:sym typeface="Calibri"/>
            </a:endParaRPr>
          </a:p>
        </p:txBody>
      </p:sp>
      <p:sp>
        <p:nvSpPr>
          <p:cNvPr id="214" name="Google Shape;214;p3"/>
          <p:cNvSpPr txBox="1">
            <a:spLocks noGrp="1"/>
          </p:cNvSpPr>
          <p:nvPr>
            <p:ph type="body" idx="3"/>
          </p:nvPr>
        </p:nvSpPr>
        <p:spPr>
          <a:xfrm>
            <a:off x="620490" y="1772433"/>
            <a:ext cx="3769884" cy="4583916"/>
          </a:xfrm>
          <a:prstGeom prst="rect">
            <a:avLst/>
          </a:prstGeom>
          <a:noFill/>
          <a:ln>
            <a:noFill/>
          </a:ln>
        </p:spPr>
        <p:txBody>
          <a:bodyPr spcFirstLastPara="1" wrap="square" lIns="91425" tIns="45700" rIns="91425" bIns="45700" anchor="t" anchorCtr="0">
            <a:noAutofit/>
          </a:bodyPr>
          <a:lstStyle/>
          <a:p>
            <a:pPr algn="l" fontAlgn="base" latinLnBrk="0"/>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Распознавание речи</a:t>
            </a:r>
            <a:r>
              <a:rPr lang="ru-RU" b="1" dirty="0">
                <a:solidFill>
                  <a:srgbClr val="2C3142"/>
                </a:solidFill>
                <a:latin typeface="Calibri Light" panose="020F0302020204030204" pitchFamily="34" charset="0"/>
                <a:ea typeface="Calibri Light" panose="020F0302020204030204" pitchFamily="34" charset="0"/>
                <a:cs typeface="Calibri Light" panose="020F0302020204030204" pitchFamily="34" charset="0"/>
              </a:rPr>
              <a:t> из аудио</a:t>
            </a:r>
          </a:p>
          <a:p>
            <a:pPr algn="l" fontAlgn="base" latinLnBrk="0"/>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Генерация текста и речи</a:t>
            </a:r>
            <a:endParaRPr lang="ru-RU" b="0"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endParaRPr>
          </a:p>
          <a:p>
            <a:pPr algn="l" fontAlgn="base" latinLnBrk="0"/>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Анализ текста</a:t>
            </a:r>
          </a:p>
          <a:p>
            <a:pPr fontAlgn="base"/>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Подсказки при наборе</a:t>
            </a:r>
          </a:p>
          <a:p>
            <a:pPr fontAlgn="base"/>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Обработка текста</a:t>
            </a:r>
          </a:p>
          <a:p>
            <a:pPr fontAlgn="base"/>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Извлечение информации из текста</a:t>
            </a:r>
          </a:p>
          <a:p>
            <a:pPr fontAlgn="base"/>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Автоматическое обобщение или пересказ текста</a:t>
            </a:r>
            <a:endParaRPr lang="en-US" b="1" dirty="0">
              <a:solidFill>
                <a:srgbClr val="2C3142"/>
              </a:solidFill>
              <a:latin typeface="Calibri Light" panose="020F0302020204030204" pitchFamily="34" charset="0"/>
              <a:ea typeface="Calibri Light" panose="020F0302020204030204" pitchFamily="34" charset="0"/>
              <a:cs typeface="Calibri Light" panose="020F0302020204030204" pitchFamily="34" charset="0"/>
            </a:endParaRPr>
          </a:p>
          <a:p>
            <a:pPr algn="l" fontAlgn="base" latinLnBrk="0"/>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Машинный перевод</a:t>
            </a:r>
            <a:r>
              <a:rPr lang="en-US" b="1" dirty="0">
                <a:solidFill>
                  <a:srgbClr val="2C3142"/>
                </a:solidFill>
                <a:latin typeface="Calibri Light" panose="020F0302020204030204" pitchFamily="34" charset="0"/>
                <a:ea typeface="Calibri Light" panose="020F0302020204030204" pitchFamily="34" charset="0"/>
                <a:cs typeface="Calibri Light" panose="020F0302020204030204" pitchFamily="34" charset="0"/>
              </a:rPr>
              <a:t>.</a:t>
            </a:r>
            <a:endParaRPr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3</a:t>
            </a:r>
          </a:p>
        </p:txBody>
      </p:sp>
      <p:pic>
        <p:nvPicPr>
          <p:cNvPr id="1026" name="Picture 2">
            <a:extLst>
              <a:ext uri="{FF2B5EF4-FFF2-40B4-BE49-F238E27FC236}">
                <a16:creationId xmlns:a16="http://schemas.microsoft.com/office/drawing/2014/main" id="{F664C59C-5544-ACD9-F7CD-6281390FCA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6" t="1726" r="721" b="1506"/>
          <a:stretch/>
        </p:blipFill>
        <p:spPr bwMode="auto">
          <a:xfrm>
            <a:off x="4459265" y="1728591"/>
            <a:ext cx="7402883" cy="38642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8" y="628956"/>
            <a:ext cx="10047511"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t>DaNetQA </a:t>
            </a:r>
            <a:r>
              <a:rPr lang="ru-RU" b="1" dirty="0"/>
              <a:t>– задача </a:t>
            </a:r>
            <a:r>
              <a:rPr lang="en-US" b="1" dirty="0"/>
              <a:t>NLP </a:t>
            </a:r>
            <a:r>
              <a:rPr lang="ru-RU" b="1" dirty="0"/>
              <a:t>бинарной классификации</a:t>
            </a:r>
            <a:endParaRPr b="1" dirty="0">
              <a:solidFill>
                <a:srgbClr val="80BC00"/>
              </a:solidFill>
              <a:latin typeface="Calibri"/>
              <a:ea typeface="Calibri"/>
              <a:cs typeface="Calibri"/>
              <a:sym typeface="Calibri"/>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4</a:t>
            </a:r>
          </a:p>
        </p:txBody>
      </p:sp>
      <p:sp>
        <p:nvSpPr>
          <p:cNvPr id="2" name="Rectangle: Rounded Corners 1">
            <a:extLst>
              <a:ext uri="{FF2B5EF4-FFF2-40B4-BE49-F238E27FC236}">
                <a16:creationId xmlns:a16="http://schemas.microsoft.com/office/drawing/2014/main" id="{D2641B4D-C5A5-B386-8781-8B5C58ED787D}"/>
              </a:ext>
            </a:extLst>
          </p:cNvPr>
          <p:cNvSpPr/>
          <p:nvPr/>
        </p:nvSpPr>
        <p:spPr>
          <a:xfrm>
            <a:off x="1072017" y="3691042"/>
            <a:ext cx="2987454" cy="7265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2000" b="1" dirty="0">
                <a:latin typeface="Calibri" panose="020F0502020204030204" pitchFamily="34" charset="0"/>
                <a:ea typeface="Calibri" panose="020F0502020204030204" pitchFamily="34" charset="0"/>
                <a:cs typeface="Calibri" panose="020F0502020204030204" pitchFamily="34" charset="0"/>
              </a:rPr>
              <a:t>Контекст</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3" name="Rectangle: Rounded Corners 2">
            <a:extLst>
              <a:ext uri="{FF2B5EF4-FFF2-40B4-BE49-F238E27FC236}">
                <a16:creationId xmlns:a16="http://schemas.microsoft.com/office/drawing/2014/main" id="{1D7D9C61-FDC8-4E37-7A2A-13C6C477E064}"/>
              </a:ext>
            </a:extLst>
          </p:cNvPr>
          <p:cNvSpPr/>
          <p:nvPr/>
        </p:nvSpPr>
        <p:spPr>
          <a:xfrm>
            <a:off x="1072017" y="1751188"/>
            <a:ext cx="2987458" cy="7265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1800" b="1" dirty="0">
                <a:latin typeface="Calibri" panose="020F0502020204030204" pitchFamily="34" charset="0"/>
                <a:ea typeface="Calibri" panose="020F0502020204030204" pitchFamily="34" charset="0"/>
                <a:cs typeface="Calibri" panose="020F0502020204030204" pitchFamily="34" charset="0"/>
              </a:rPr>
              <a:t>Общий </a:t>
            </a:r>
            <a:r>
              <a:rPr lang="ru-RU" sz="2000" b="1" dirty="0">
                <a:latin typeface="Calibri" panose="020F0502020204030204" pitchFamily="34" charset="0"/>
                <a:ea typeface="Calibri" panose="020F0502020204030204" pitchFamily="34" charset="0"/>
                <a:cs typeface="Calibri" panose="020F0502020204030204" pitchFamily="34" charset="0"/>
              </a:rPr>
              <a:t>вопрос</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4" name="Rectangle: Rounded Corners 3">
            <a:extLst>
              <a:ext uri="{FF2B5EF4-FFF2-40B4-BE49-F238E27FC236}">
                <a16:creationId xmlns:a16="http://schemas.microsoft.com/office/drawing/2014/main" id="{6EA47E5A-CF3F-A657-0FBE-1C02F8B24157}"/>
              </a:ext>
            </a:extLst>
          </p:cNvPr>
          <p:cNvSpPr/>
          <p:nvPr/>
        </p:nvSpPr>
        <p:spPr>
          <a:xfrm>
            <a:off x="8617903" y="2701794"/>
            <a:ext cx="2893512" cy="7324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1800" b="1" dirty="0">
                <a:latin typeface="Calibri" panose="020F0502020204030204" pitchFamily="34" charset="0"/>
                <a:ea typeface="Calibri" panose="020F0502020204030204" pitchFamily="34" charset="0"/>
                <a:cs typeface="Calibri" panose="020F0502020204030204" pitchFamily="34" charset="0"/>
              </a:rPr>
              <a:t>Да или Нет</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5" name="Oval 4">
            <a:extLst>
              <a:ext uri="{FF2B5EF4-FFF2-40B4-BE49-F238E27FC236}">
                <a16:creationId xmlns:a16="http://schemas.microsoft.com/office/drawing/2014/main" id="{4EEBE2EB-EB1A-C6A4-8004-98B7F174C800}"/>
              </a:ext>
            </a:extLst>
          </p:cNvPr>
          <p:cNvSpPr/>
          <p:nvPr/>
        </p:nvSpPr>
        <p:spPr>
          <a:xfrm>
            <a:off x="4768241" y="1755772"/>
            <a:ext cx="2655518" cy="265551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NLP</a:t>
            </a:r>
          </a:p>
          <a:p>
            <a:pPr algn="ctr"/>
            <a:r>
              <a:rPr lang="en-US" sz="4000" b="1" dirty="0">
                <a:latin typeface="Calibri" panose="020F0502020204030204" pitchFamily="34" charset="0"/>
                <a:ea typeface="Calibri" panose="020F0502020204030204" pitchFamily="34" charset="0"/>
                <a:cs typeface="Calibri" panose="020F0502020204030204" pitchFamily="34" charset="0"/>
              </a:rPr>
              <a:t>UNIT</a:t>
            </a:r>
          </a:p>
        </p:txBody>
      </p:sp>
      <p:cxnSp>
        <p:nvCxnSpPr>
          <p:cNvPr id="7" name="Connector: Elbow 6">
            <a:extLst>
              <a:ext uri="{FF2B5EF4-FFF2-40B4-BE49-F238E27FC236}">
                <a16:creationId xmlns:a16="http://schemas.microsoft.com/office/drawing/2014/main" id="{A312E22D-77C0-6ABF-D4FF-E10CF862F702}"/>
              </a:ext>
            </a:extLst>
          </p:cNvPr>
          <p:cNvCxnSpPr>
            <a:cxnSpLocks/>
            <a:stCxn id="2" idx="3"/>
          </p:cNvCxnSpPr>
          <p:nvPr/>
        </p:nvCxnSpPr>
        <p:spPr>
          <a:xfrm flipV="1">
            <a:off x="4059471" y="3388964"/>
            <a:ext cx="708770" cy="665333"/>
          </a:xfrm>
          <a:prstGeom prst="bentConnector3">
            <a:avLst>
              <a:gd name="adj1" fmla="val 50000"/>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8" name="Connector: Elbow 7">
            <a:extLst>
              <a:ext uri="{FF2B5EF4-FFF2-40B4-BE49-F238E27FC236}">
                <a16:creationId xmlns:a16="http://schemas.microsoft.com/office/drawing/2014/main" id="{4D094DC3-C3D8-993D-F1E4-E94B9F17E391}"/>
              </a:ext>
            </a:extLst>
          </p:cNvPr>
          <p:cNvCxnSpPr>
            <a:cxnSpLocks/>
            <a:stCxn id="3" idx="3"/>
          </p:cNvCxnSpPr>
          <p:nvPr/>
        </p:nvCxnSpPr>
        <p:spPr>
          <a:xfrm>
            <a:off x="4059475" y="2114443"/>
            <a:ext cx="708766" cy="665333"/>
          </a:xfrm>
          <a:prstGeom prst="bentConnector3">
            <a:avLst>
              <a:gd name="adj1" fmla="val 50000"/>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1" name="Connector: Elbow 10">
            <a:extLst>
              <a:ext uri="{FF2B5EF4-FFF2-40B4-BE49-F238E27FC236}">
                <a16:creationId xmlns:a16="http://schemas.microsoft.com/office/drawing/2014/main" id="{5DCDC34D-E84C-3BEB-53A7-8466FA0CD211}"/>
              </a:ext>
            </a:extLst>
          </p:cNvPr>
          <p:cNvCxnSpPr>
            <a:cxnSpLocks/>
            <a:stCxn id="5" idx="6"/>
            <a:endCxn id="4" idx="1"/>
          </p:cNvCxnSpPr>
          <p:nvPr/>
        </p:nvCxnSpPr>
        <p:spPr>
          <a:xfrm flipV="1">
            <a:off x="7423759" y="3068028"/>
            <a:ext cx="1194144" cy="15503"/>
          </a:xfrm>
          <a:prstGeom prst="bentConnector3">
            <a:avLst>
              <a:gd name="adj1" fmla="val -1399"/>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6" name="Text Placeholder 22">
            <a:extLst>
              <a:ext uri="{FF2B5EF4-FFF2-40B4-BE49-F238E27FC236}">
                <a16:creationId xmlns:a16="http://schemas.microsoft.com/office/drawing/2014/main" id="{E1897883-91D1-FF8B-7A64-49C46A8EF588}"/>
              </a:ext>
            </a:extLst>
          </p:cNvPr>
          <p:cNvSpPr>
            <a:spLocks noGrp="1"/>
          </p:cNvSpPr>
          <p:nvPr>
            <p:ph type="body" idx="3"/>
          </p:nvPr>
        </p:nvSpPr>
        <p:spPr>
          <a:xfrm>
            <a:off x="801625" y="5020478"/>
            <a:ext cx="10291062" cy="1037726"/>
          </a:xfrm>
        </p:spPr>
        <p:txBody>
          <a:bodyPr/>
          <a:lstStyle/>
          <a:p>
            <a:pPr marL="114300" indent="0">
              <a:buNone/>
            </a:pPr>
            <a:r>
              <a:rPr lang="ru-RU" dirty="0"/>
              <a:t>Постановка задачи </a:t>
            </a:r>
            <a:r>
              <a:rPr lang="en-US" dirty="0"/>
              <a:t>DaNetQA</a:t>
            </a:r>
            <a:r>
              <a:rPr lang="ru-RU" dirty="0"/>
              <a:t>: есть вопрос, на который можно ответить да или нет (общий вопрос) и текст, относящийся к нему (контекст). Требуется ответить на вопрос Да или Нет.</a:t>
            </a:r>
          </a:p>
        </p:txBody>
      </p:sp>
    </p:spTree>
    <p:extLst>
      <p:ext uri="{BB962C8B-B14F-4D97-AF65-F5344CB8AC3E}">
        <p14:creationId xmlns:p14="http://schemas.microsoft.com/office/powerpoint/2010/main" val="192470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9" y="628956"/>
            <a:ext cx="7948500" cy="58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t>Данные</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5</a:t>
            </a:r>
            <a:endParaRPr dirty="0"/>
          </a:p>
        </p:txBody>
      </p:sp>
      <p:graphicFrame>
        <p:nvGraphicFramePr>
          <p:cNvPr id="6" name="Chart 5">
            <a:extLst>
              <a:ext uri="{FF2B5EF4-FFF2-40B4-BE49-F238E27FC236}">
                <a16:creationId xmlns:a16="http://schemas.microsoft.com/office/drawing/2014/main" id="{8175EB54-3C06-8D34-EF6E-CEE942B39C90}"/>
              </a:ext>
            </a:extLst>
          </p:cNvPr>
          <p:cNvGraphicFramePr/>
          <p:nvPr>
            <p:extLst>
              <p:ext uri="{D42A27DB-BD31-4B8C-83A1-F6EECF244321}">
                <p14:modId xmlns:p14="http://schemas.microsoft.com/office/powerpoint/2010/main" val="756054392"/>
              </p:ext>
            </p:extLst>
          </p:nvPr>
        </p:nvGraphicFramePr>
        <p:xfrm>
          <a:off x="9530568" y="628956"/>
          <a:ext cx="2274864" cy="28565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22A79F7D-112C-9AE7-4EEF-D3DF7461EF3D}"/>
              </a:ext>
            </a:extLst>
          </p:cNvPr>
          <p:cNvGraphicFramePr/>
          <p:nvPr>
            <p:extLst>
              <p:ext uri="{D42A27DB-BD31-4B8C-83A1-F6EECF244321}">
                <p14:modId xmlns:p14="http://schemas.microsoft.com/office/powerpoint/2010/main" val="397514219"/>
              </p:ext>
            </p:extLst>
          </p:nvPr>
        </p:nvGraphicFramePr>
        <p:xfrm>
          <a:off x="9530568" y="3485469"/>
          <a:ext cx="2274864" cy="2856513"/>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Top Corners One Rounded and One Snipped 8">
            <a:extLst>
              <a:ext uri="{FF2B5EF4-FFF2-40B4-BE49-F238E27FC236}">
                <a16:creationId xmlns:a16="http://schemas.microsoft.com/office/drawing/2014/main" id="{6EF6047B-8576-2A37-0D31-50297FB42170}"/>
              </a:ext>
            </a:extLst>
          </p:cNvPr>
          <p:cNvSpPr/>
          <p:nvPr/>
        </p:nvSpPr>
        <p:spPr>
          <a:xfrm>
            <a:off x="770349" y="1652428"/>
            <a:ext cx="8605381" cy="1515650"/>
          </a:xfrm>
          <a:prstGeom prst="snipRoundRect">
            <a:avLst>
              <a:gd name="adj1" fmla="val 11708"/>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«Вы́ставочный центр» — станция Московского монорельса. Расположена между станциями «Улица Академика Королёва» и «Улица Сергея Эйзенштейна». Находится на территории Останкинского района Северо-Восточного административного округа города Москвы. Переход на станцию ВДНХ Калужско-Рижской линии. Названа в честь Всероссийского выставочного центра — названия ВДНХ с 1992 по 2014 год. 20 ноября 2004 года линия монорельса начала работать в «экскурсионном режиме» и перевезла первых пассажиров .</a:t>
            </a:r>
          </a:p>
        </p:txBody>
      </p:sp>
      <p:sp>
        <p:nvSpPr>
          <p:cNvPr id="10" name="Rectangle: Top Corners One Rounded and One Snipped 9">
            <a:extLst>
              <a:ext uri="{FF2B5EF4-FFF2-40B4-BE49-F238E27FC236}">
                <a16:creationId xmlns:a16="http://schemas.microsoft.com/office/drawing/2014/main" id="{1EE718FB-1524-0D08-1CEE-80BEC3F67458}"/>
              </a:ext>
            </a:extLst>
          </p:cNvPr>
          <p:cNvSpPr/>
          <p:nvPr/>
        </p:nvSpPr>
        <p:spPr>
          <a:xfrm>
            <a:off x="757824" y="3901113"/>
            <a:ext cx="8617906" cy="1842072"/>
          </a:xfrm>
          <a:prstGeom prst="snipRoundRect">
            <a:avLst>
              <a:gd name="adj1" fmla="val 10743"/>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Отметив некоторые недостатки и в целом удачную конструкцию, специалисты ГАУ не рекомендовали принимать ПП Калашникова на вооружение по технологическим причинам. Заключение гласило: С 1942 года Калашников работал на Центральном научно-исследовательском полигоне стрелкового и миномётного вооружения ГАУ РККА. Здесь в 1944 году он создал опытный образец самозарядного карабина, который, хотя и не вышел в серийное производство, частично послужил прототипом для создания автомата. С 1945 года Михаил Калашников начал разработку автоматического оружия под промежуточный патрон 7,62×39 образца 1943 года. Автомат Калашникова победил в конкурсе 1947 года и был принят на вооружение.</a:t>
            </a:r>
          </a:p>
        </p:txBody>
      </p:sp>
      <p:sp>
        <p:nvSpPr>
          <p:cNvPr id="12" name="Speech Bubble: Rectangle 11">
            <a:extLst>
              <a:ext uri="{FF2B5EF4-FFF2-40B4-BE49-F238E27FC236}">
                <a16:creationId xmlns:a16="http://schemas.microsoft.com/office/drawing/2014/main" id="{A53D68B3-0AF8-BD25-FEA5-3A940E15ABD9}"/>
              </a:ext>
            </a:extLst>
          </p:cNvPr>
          <p:cNvSpPr/>
          <p:nvPr/>
        </p:nvSpPr>
        <p:spPr>
          <a:xfrm>
            <a:off x="1584542" y="5999483"/>
            <a:ext cx="3582442" cy="329489"/>
          </a:xfrm>
          <a:prstGeom prst="wedgeRectCallout">
            <a:avLst>
              <a:gd name="adj1" fmla="val 21764"/>
              <a:gd name="adj2" fmla="val -1275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Был ли автомат калашникова в вов?</a:t>
            </a:r>
          </a:p>
        </p:txBody>
      </p:sp>
      <p:sp>
        <p:nvSpPr>
          <p:cNvPr id="14" name="Speech Bubble: Rectangle 13">
            <a:extLst>
              <a:ext uri="{FF2B5EF4-FFF2-40B4-BE49-F238E27FC236}">
                <a16:creationId xmlns:a16="http://schemas.microsoft.com/office/drawing/2014/main" id="{E56C3B83-0818-26FD-B00E-3287C46960B8}"/>
              </a:ext>
            </a:extLst>
          </p:cNvPr>
          <p:cNvSpPr/>
          <p:nvPr/>
        </p:nvSpPr>
        <p:spPr>
          <a:xfrm>
            <a:off x="1584542" y="3429000"/>
            <a:ext cx="3582442" cy="343964"/>
          </a:xfrm>
          <a:prstGeom prst="wedgeRectCallout">
            <a:avLst>
              <a:gd name="adj1" fmla="val 21764"/>
              <a:gd name="adj2" fmla="val -1275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Вднх - это выставочный центр?</a:t>
            </a:r>
          </a:p>
        </p:txBody>
      </p:sp>
      <p:sp>
        <p:nvSpPr>
          <p:cNvPr id="17" name="Isosceles Triangle 16">
            <a:extLst>
              <a:ext uri="{FF2B5EF4-FFF2-40B4-BE49-F238E27FC236}">
                <a16:creationId xmlns:a16="http://schemas.microsoft.com/office/drawing/2014/main" id="{DF23FFF0-ED80-F6E5-02FA-87C35467BFBA}"/>
              </a:ext>
            </a:extLst>
          </p:cNvPr>
          <p:cNvSpPr/>
          <p:nvPr/>
        </p:nvSpPr>
        <p:spPr>
          <a:xfrm>
            <a:off x="5175335" y="5743185"/>
            <a:ext cx="1060704" cy="585787"/>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Нет</a:t>
            </a:r>
          </a:p>
        </p:txBody>
      </p:sp>
      <p:sp>
        <p:nvSpPr>
          <p:cNvPr id="18" name="Isosceles Triangle 17">
            <a:extLst>
              <a:ext uri="{FF2B5EF4-FFF2-40B4-BE49-F238E27FC236}">
                <a16:creationId xmlns:a16="http://schemas.microsoft.com/office/drawing/2014/main" id="{FE0E395B-DA24-6105-6A76-CC44916E57AA}"/>
              </a:ext>
            </a:extLst>
          </p:cNvPr>
          <p:cNvSpPr/>
          <p:nvPr/>
        </p:nvSpPr>
        <p:spPr>
          <a:xfrm>
            <a:off x="5166983" y="3168079"/>
            <a:ext cx="1069055" cy="604886"/>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Да</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8" y="628956"/>
            <a:ext cx="10733311" cy="58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solidFill>
                  <a:srgbClr val="80BC00"/>
                </a:solidFill>
                <a:latin typeface="Calibri"/>
                <a:ea typeface="Calibri"/>
                <a:cs typeface="Calibri"/>
                <a:sym typeface="Calibri"/>
              </a:rPr>
              <a:t>Анализ данных</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6</a:t>
            </a:r>
            <a:endParaRPr dirty="0"/>
          </a:p>
        </p:txBody>
      </p:sp>
      <p:pic>
        <p:nvPicPr>
          <p:cNvPr id="11" name="Picture 10">
            <a:extLst>
              <a:ext uri="{FF2B5EF4-FFF2-40B4-BE49-F238E27FC236}">
                <a16:creationId xmlns:a16="http://schemas.microsoft.com/office/drawing/2014/main" id="{8711DF6D-C032-7F9A-9AD6-1EAC31DAD4CE}"/>
              </a:ext>
            </a:extLst>
          </p:cNvPr>
          <p:cNvPicPr>
            <a:picLocks noChangeAspect="1"/>
          </p:cNvPicPr>
          <p:nvPr/>
        </p:nvPicPr>
        <p:blipFill rotWithShape="1">
          <a:blip r:embed="rId3"/>
          <a:srcRect l="4374" t="7734" r="1053"/>
          <a:stretch/>
        </p:blipFill>
        <p:spPr>
          <a:xfrm>
            <a:off x="971811" y="1347193"/>
            <a:ext cx="6160510" cy="1015249"/>
          </a:xfrm>
          <a:prstGeom prst="rect">
            <a:avLst/>
          </a:prstGeom>
        </p:spPr>
      </p:pic>
      <p:pic>
        <p:nvPicPr>
          <p:cNvPr id="13" name="Picture 12">
            <a:extLst>
              <a:ext uri="{FF2B5EF4-FFF2-40B4-BE49-F238E27FC236}">
                <a16:creationId xmlns:a16="http://schemas.microsoft.com/office/drawing/2014/main" id="{71AE706E-C8DC-E4C0-A786-F0D03F99D260}"/>
              </a:ext>
            </a:extLst>
          </p:cNvPr>
          <p:cNvPicPr>
            <a:picLocks noChangeAspect="1"/>
          </p:cNvPicPr>
          <p:nvPr/>
        </p:nvPicPr>
        <p:blipFill rotWithShape="1">
          <a:blip r:embed="rId4"/>
          <a:srcRect l="4374" t="7734" r="1053"/>
          <a:stretch/>
        </p:blipFill>
        <p:spPr>
          <a:xfrm>
            <a:off x="971810" y="3295311"/>
            <a:ext cx="6160510" cy="1015249"/>
          </a:xfrm>
          <a:prstGeom prst="rect">
            <a:avLst/>
          </a:prstGeom>
        </p:spPr>
      </p:pic>
      <p:pic>
        <p:nvPicPr>
          <p:cNvPr id="16" name="Picture 15">
            <a:extLst>
              <a:ext uri="{FF2B5EF4-FFF2-40B4-BE49-F238E27FC236}">
                <a16:creationId xmlns:a16="http://schemas.microsoft.com/office/drawing/2014/main" id="{08BA6A9D-9EC6-7CFF-265D-E85A03E27DF8}"/>
              </a:ext>
            </a:extLst>
          </p:cNvPr>
          <p:cNvPicPr>
            <a:picLocks noChangeAspect="1"/>
          </p:cNvPicPr>
          <p:nvPr/>
        </p:nvPicPr>
        <p:blipFill rotWithShape="1">
          <a:blip r:embed="rId5"/>
          <a:srcRect l="4374" t="7734" r="1053"/>
          <a:stretch/>
        </p:blipFill>
        <p:spPr>
          <a:xfrm>
            <a:off x="971809" y="2287247"/>
            <a:ext cx="6160511" cy="1015249"/>
          </a:xfrm>
          <a:prstGeom prst="rect">
            <a:avLst/>
          </a:prstGeom>
        </p:spPr>
      </p:pic>
      <p:pic>
        <p:nvPicPr>
          <p:cNvPr id="18" name="Picture 17">
            <a:extLst>
              <a:ext uri="{FF2B5EF4-FFF2-40B4-BE49-F238E27FC236}">
                <a16:creationId xmlns:a16="http://schemas.microsoft.com/office/drawing/2014/main" id="{060322FB-8444-5F9E-3BB8-2DE1C5698B93}"/>
              </a:ext>
            </a:extLst>
          </p:cNvPr>
          <p:cNvPicPr>
            <a:picLocks noChangeAspect="1"/>
          </p:cNvPicPr>
          <p:nvPr/>
        </p:nvPicPr>
        <p:blipFill rotWithShape="1">
          <a:blip r:embed="rId6"/>
          <a:srcRect l="4374" t="7734" r="1053"/>
          <a:stretch/>
        </p:blipFill>
        <p:spPr>
          <a:xfrm>
            <a:off x="971809" y="4303375"/>
            <a:ext cx="6160510" cy="1015249"/>
          </a:xfrm>
          <a:prstGeom prst="rect">
            <a:avLst/>
          </a:prstGeom>
        </p:spPr>
      </p:pic>
      <p:graphicFrame>
        <p:nvGraphicFramePr>
          <p:cNvPr id="19" name="Table 19">
            <a:extLst>
              <a:ext uri="{FF2B5EF4-FFF2-40B4-BE49-F238E27FC236}">
                <a16:creationId xmlns:a16="http://schemas.microsoft.com/office/drawing/2014/main" id="{183834B0-8997-4444-7498-2166B69BDF66}"/>
              </a:ext>
            </a:extLst>
          </p:cNvPr>
          <p:cNvGraphicFramePr>
            <a:graphicFrameLocks noGrp="1"/>
          </p:cNvGraphicFramePr>
          <p:nvPr>
            <p:extLst>
              <p:ext uri="{D42A27DB-BD31-4B8C-83A1-F6EECF244321}">
                <p14:modId xmlns:p14="http://schemas.microsoft.com/office/powerpoint/2010/main" val="189432597"/>
              </p:ext>
            </p:extLst>
          </p:nvPr>
        </p:nvGraphicFramePr>
        <p:xfrm>
          <a:off x="7293864" y="1348787"/>
          <a:ext cx="4063998" cy="1630680"/>
        </p:xfrm>
        <a:graphic>
          <a:graphicData uri="http://schemas.openxmlformats.org/drawingml/2006/table">
            <a:tbl>
              <a:tblPr firstRow="1" bandRow="1">
                <a:tableStyleId>{10A1B5D5-9B99-4C35-A422-299274C87663}</a:tableStyleId>
              </a:tblPr>
              <a:tblGrid>
                <a:gridCol w="1354666">
                  <a:extLst>
                    <a:ext uri="{9D8B030D-6E8A-4147-A177-3AD203B41FA5}">
                      <a16:colId xmlns:a16="http://schemas.microsoft.com/office/drawing/2014/main" val="1025185084"/>
                    </a:ext>
                  </a:extLst>
                </a:gridCol>
                <a:gridCol w="1354666">
                  <a:extLst>
                    <a:ext uri="{9D8B030D-6E8A-4147-A177-3AD203B41FA5}">
                      <a16:colId xmlns:a16="http://schemas.microsoft.com/office/drawing/2014/main" val="2582972640"/>
                    </a:ext>
                  </a:extLst>
                </a:gridCol>
                <a:gridCol w="1354666">
                  <a:extLst>
                    <a:ext uri="{9D8B030D-6E8A-4147-A177-3AD203B41FA5}">
                      <a16:colId xmlns:a16="http://schemas.microsoft.com/office/drawing/2014/main" val="3973063164"/>
                    </a:ext>
                  </a:extLst>
                </a:gridCol>
              </a:tblGrid>
              <a:tr h="370840">
                <a:tc>
                  <a:txBody>
                    <a:bodyPr/>
                    <a:lstStyle/>
                    <a:p>
                      <a:pPr algn="ctr"/>
                      <a:r>
                        <a:rPr lang="ru-RU" dirty="0"/>
                        <a:t>Текст вопроса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количество символов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количество слов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4061765"/>
                  </a:ext>
                </a:extLst>
              </a:tr>
              <a:tr h="370840">
                <a:tc>
                  <a:txBody>
                    <a:bodyPr/>
                    <a:lstStyle/>
                    <a:p>
                      <a:r>
                        <a:rPr lang="en-US" dirty="0"/>
                        <a:t>MIN</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8840702"/>
                  </a:ext>
                </a:extLst>
              </a:tr>
              <a:tr h="370840">
                <a:tc>
                  <a:txBody>
                    <a:bodyPr/>
                    <a:lstStyle/>
                    <a:p>
                      <a:r>
                        <a:rPr lang="en-US" dirty="0"/>
                        <a:t>MEAN</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3284669"/>
                  </a:ext>
                </a:extLst>
              </a:tr>
              <a:tr h="370840">
                <a:tc>
                  <a:txBody>
                    <a:bodyPr/>
                    <a:lstStyle/>
                    <a:p>
                      <a:r>
                        <a:rPr lang="en-US" dirty="0"/>
                        <a:t>MAX</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182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7971625"/>
                  </a:ext>
                </a:extLst>
              </a:tr>
            </a:tbl>
          </a:graphicData>
        </a:graphic>
      </p:graphicFrame>
      <p:sp>
        <p:nvSpPr>
          <p:cNvPr id="23" name="Text Placeholder 22">
            <a:extLst>
              <a:ext uri="{FF2B5EF4-FFF2-40B4-BE49-F238E27FC236}">
                <a16:creationId xmlns:a16="http://schemas.microsoft.com/office/drawing/2014/main" id="{DFE4E9E7-264A-A04E-1FE0-93A30E0F7B68}"/>
              </a:ext>
            </a:extLst>
          </p:cNvPr>
          <p:cNvSpPr>
            <a:spLocks noGrp="1"/>
          </p:cNvSpPr>
          <p:nvPr>
            <p:ph type="body" idx="3"/>
          </p:nvPr>
        </p:nvSpPr>
        <p:spPr>
          <a:xfrm>
            <a:off x="838201" y="5318624"/>
            <a:ext cx="10291062" cy="1037726"/>
          </a:xfrm>
        </p:spPr>
        <p:txBody>
          <a:bodyPr/>
          <a:lstStyle/>
          <a:p>
            <a:pPr marL="114300" indent="0">
              <a:buNone/>
            </a:pPr>
            <a:r>
              <a:rPr lang="ru-RU" dirty="0"/>
              <a:t>Критическая масса кортежей состоит из вопроса в 25-50 символов или 7 слов и контекста в 550-700 символов или 70-130 слов. Но есть выбросы, доходящие до 182 символов или 30 слов в вопросе и 3200 символов и 587 слов.</a:t>
            </a:r>
          </a:p>
        </p:txBody>
      </p:sp>
      <p:graphicFrame>
        <p:nvGraphicFramePr>
          <p:cNvPr id="24" name="Table 19">
            <a:extLst>
              <a:ext uri="{FF2B5EF4-FFF2-40B4-BE49-F238E27FC236}">
                <a16:creationId xmlns:a16="http://schemas.microsoft.com/office/drawing/2014/main" id="{68337242-B05E-52A3-F1E2-9BA03237781C}"/>
              </a:ext>
            </a:extLst>
          </p:cNvPr>
          <p:cNvGraphicFramePr>
            <a:graphicFrameLocks noGrp="1"/>
          </p:cNvGraphicFramePr>
          <p:nvPr>
            <p:extLst>
              <p:ext uri="{D42A27DB-BD31-4B8C-83A1-F6EECF244321}">
                <p14:modId xmlns:p14="http://schemas.microsoft.com/office/powerpoint/2010/main" val="2461220938"/>
              </p:ext>
            </p:extLst>
          </p:nvPr>
        </p:nvGraphicFramePr>
        <p:xfrm>
          <a:off x="7293864" y="3302496"/>
          <a:ext cx="4063998" cy="1630680"/>
        </p:xfrm>
        <a:graphic>
          <a:graphicData uri="http://schemas.openxmlformats.org/drawingml/2006/table">
            <a:tbl>
              <a:tblPr firstRow="1" bandRow="1">
                <a:tableStyleId>{10A1B5D5-9B99-4C35-A422-299274C87663}</a:tableStyleId>
              </a:tblPr>
              <a:tblGrid>
                <a:gridCol w="1354666">
                  <a:extLst>
                    <a:ext uri="{9D8B030D-6E8A-4147-A177-3AD203B41FA5}">
                      <a16:colId xmlns:a16="http://schemas.microsoft.com/office/drawing/2014/main" val="1025185084"/>
                    </a:ext>
                  </a:extLst>
                </a:gridCol>
                <a:gridCol w="1354666">
                  <a:extLst>
                    <a:ext uri="{9D8B030D-6E8A-4147-A177-3AD203B41FA5}">
                      <a16:colId xmlns:a16="http://schemas.microsoft.com/office/drawing/2014/main" val="2582972640"/>
                    </a:ext>
                  </a:extLst>
                </a:gridCol>
                <a:gridCol w="1354666">
                  <a:extLst>
                    <a:ext uri="{9D8B030D-6E8A-4147-A177-3AD203B41FA5}">
                      <a16:colId xmlns:a16="http://schemas.microsoft.com/office/drawing/2014/main" val="3973063164"/>
                    </a:ext>
                  </a:extLst>
                </a:gridCol>
              </a:tblGrid>
              <a:tr h="370840">
                <a:tc>
                  <a:txBody>
                    <a:bodyPr/>
                    <a:lstStyle/>
                    <a:p>
                      <a:pPr algn="ctr"/>
                      <a:r>
                        <a:rPr lang="ru-RU" dirty="0"/>
                        <a:t>Текст контекста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количество символов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количество слов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4061765"/>
                  </a:ext>
                </a:extLst>
              </a:tr>
              <a:tr h="370840">
                <a:tc>
                  <a:txBody>
                    <a:bodyPr/>
                    <a:lstStyle/>
                    <a:p>
                      <a:r>
                        <a:rPr lang="en-US" dirty="0"/>
                        <a:t>MIN</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254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8840702"/>
                  </a:ext>
                </a:extLst>
              </a:tr>
              <a:tr h="370840">
                <a:tc>
                  <a:txBody>
                    <a:bodyPr/>
                    <a:lstStyle/>
                    <a:p>
                      <a:r>
                        <a:rPr lang="en-US" dirty="0"/>
                        <a:t>MEAN</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708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113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3284669"/>
                  </a:ext>
                </a:extLst>
              </a:tr>
              <a:tr h="370840">
                <a:tc>
                  <a:txBody>
                    <a:bodyPr/>
                    <a:lstStyle/>
                    <a:p>
                      <a:r>
                        <a:rPr lang="en-US" dirty="0"/>
                        <a:t>MAX</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3200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587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7971625"/>
                  </a:ext>
                </a:extLst>
              </a:tr>
            </a:tbl>
          </a:graphicData>
        </a:graphic>
      </p:graphicFrame>
      <p:sp>
        <p:nvSpPr>
          <p:cNvPr id="30" name="Left Brace 29">
            <a:extLst>
              <a:ext uri="{FF2B5EF4-FFF2-40B4-BE49-F238E27FC236}">
                <a16:creationId xmlns:a16="http://schemas.microsoft.com/office/drawing/2014/main" id="{AB22D3EB-A397-E46A-B3CF-334269A41350}"/>
              </a:ext>
            </a:extLst>
          </p:cNvPr>
          <p:cNvSpPr/>
          <p:nvPr/>
        </p:nvSpPr>
        <p:spPr>
          <a:xfrm>
            <a:off x="630936" y="1347193"/>
            <a:ext cx="218152" cy="1948118"/>
          </a:xfrm>
          <a:prstGeom prst="leftBrace">
            <a:avLst/>
          </a:prstGeom>
          <a:ln w="28575"/>
        </p:spPr>
        <p:style>
          <a:lnRef idx="1">
            <a:schemeClr val="accent6"/>
          </a:lnRef>
          <a:fillRef idx="0">
            <a:schemeClr val="accent6"/>
          </a:fillRef>
          <a:effectRef idx="0">
            <a:schemeClr val="accent6"/>
          </a:effectRef>
          <a:fontRef idx="minor">
            <a:schemeClr val="tx1"/>
          </a:fontRef>
        </p:style>
        <p:txBody>
          <a:bodyPr vert="vert270" rtlCol="0" anchor="ctr"/>
          <a:lstStyle/>
          <a:p>
            <a:pPr algn="ctr"/>
            <a:r>
              <a:rPr lang="ru-RU" dirty="0"/>
              <a:t>Текст вопроса</a:t>
            </a:r>
          </a:p>
          <a:p>
            <a:pPr algn="ctr"/>
            <a:endParaRPr lang="ru-RU" dirty="0"/>
          </a:p>
          <a:p>
            <a:pPr algn="ctr"/>
            <a:endParaRPr lang="ru-RU" dirty="0"/>
          </a:p>
          <a:p>
            <a:pPr algn="ctr"/>
            <a:endParaRPr lang="ru-RU" dirty="0"/>
          </a:p>
        </p:txBody>
      </p:sp>
      <p:sp>
        <p:nvSpPr>
          <p:cNvPr id="31" name="Left Brace 30">
            <a:extLst>
              <a:ext uri="{FF2B5EF4-FFF2-40B4-BE49-F238E27FC236}">
                <a16:creationId xmlns:a16="http://schemas.microsoft.com/office/drawing/2014/main" id="{86F354E8-E89A-ACE4-58F2-47E9C76CE13F}"/>
              </a:ext>
            </a:extLst>
          </p:cNvPr>
          <p:cNvSpPr/>
          <p:nvPr/>
        </p:nvSpPr>
        <p:spPr>
          <a:xfrm>
            <a:off x="630936" y="3304009"/>
            <a:ext cx="218152" cy="1948118"/>
          </a:xfrm>
          <a:prstGeom prst="leftBrace">
            <a:avLst/>
          </a:prstGeom>
          <a:ln w="28575"/>
        </p:spPr>
        <p:style>
          <a:lnRef idx="1">
            <a:schemeClr val="accent6"/>
          </a:lnRef>
          <a:fillRef idx="0">
            <a:schemeClr val="accent6"/>
          </a:fillRef>
          <a:effectRef idx="0">
            <a:schemeClr val="accent6"/>
          </a:effectRef>
          <a:fontRef idx="minor">
            <a:schemeClr val="tx1"/>
          </a:fontRef>
        </p:style>
        <p:txBody>
          <a:bodyPr vert="vert270" rtlCol="0" anchor="ctr"/>
          <a:lstStyle/>
          <a:p>
            <a:pPr algn="ctr"/>
            <a:r>
              <a:rPr lang="ru-RU" dirty="0"/>
              <a:t>Текст контекста</a:t>
            </a:r>
          </a:p>
          <a:p>
            <a:pPr algn="ctr"/>
            <a:endParaRPr lang="ru-RU" dirty="0"/>
          </a:p>
          <a:p>
            <a:pPr algn="ctr"/>
            <a:endParaRPr lang="ru-RU" dirty="0"/>
          </a:p>
          <a:p>
            <a:pPr algn="ctr"/>
            <a:endParaRPr lang="ru-RU" dirty="0"/>
          </a:p>
        </p:txBody>
      </p:sp>
      <p:sp>
        <p:nvSpPr>
          <p:cNvPr id="32" name="TextBox 31">
            <a:extLst>
              <a:ext uri="{FF2B5EF4-FFF2-40B4-BE49-F238E27FC236}">
                <a16:creationId xmlns:a16="http://schemas.microsoft.com/office/drawing/2014/main" id="{FDE3E290-3139-709E-9B8C-45D879BF1B36}"/>
              </a:ext>
            </a:extLst>
          </p:cNvPr>
          <p:cNvSpPr txBox="1"/>
          <p:nvPr/>
        </p:nvSpPr>
        <p:spPr>
          <a:xfrm>
            <a:off x="849088" y="1257230"/>
            <a:ext cx="928459" cy="307777"/>
          </a:xfrm>
          <a:prstGeom prst="rect">
            <a:avLst/>
          </a:prstGeom>
          <a:noFill/>
        </p:spPr>
        <p:txBody>
          <a:bodyPr wrap="none" rtlCol="0">
            <a:spAutoFit/>
          </a:bodyPr>
          <a:lstStyle/>
          <a:p>
            <a:r>
              <a:rPr lang="ru-RU" dirty="0"/>
              <a:t>символы</a:t>
            </a:r>
          </a:p>
        </p:txBody>
      </p:sp>
      <p:sp>
        <p:nvSpPr>
          <p:cNvPr id="33" name="TextBox 32">
            <a:extLst>
              <a:ext uri="{FF2B5EF4-FFF2-40B4-BE49-F238E27FC236}">
                <a16:creationId xmlns:a16="http://schemas.microsoft.com/office/drawing/2014/main" id="{950A125B-1D6D-FEB1-C79C-BD6CEF291557}"/>
              </a:ext>
            </a:extLst>
          </p:cNvPr>
          <p:cNvSpPr txBox="1"/>
          <p:nvPr/>
        </p:nvSpPr>
        <p:spPr>
          <a:xfrm>
            <a:off x="898656" y="3203040"/>
            <a:ext cx="928459" cy="307777"/>
          </a:xfrm>
          <a:prstGeom prst="rect">
            <a:avLst/>
          </a:prstGeom>
          <a:noFill/>
        </p:spPr>
        <p:txBody>
          <a:bodyPr wrap="none" rtlCol="0">
            <a:spAutoFit/>
          </a:bodyPr>
          <a:lstStyle/>
          <a:p>
            <a:r>
              <a:rPr lang="ru-RU" dirty="0"/>
              <a:t>символы</a:t>
            </a:r>
          </a:p>
        </p:txBody>
      </p:sp>
      <p:sp>
        <p:nvSpPr>
          <p:cNvPr id="34" name="TextBox 33">
            <a:extLst>
              <a:ext uri="{FF2B5EF4-FFF2-40B4-BE49-F238E27FC236}">
                <a16:creationId xmlns:a16="http://schemas.microsoft.com/office/drawing/2014/main" id="{9BD5E4F2-DE2F-8367-0833-99DC2A0F59C7}"/>
              </a:ext>
            </a:extLst>
          </p:cNvPr>
          <p:cNvSpPr txBox="1"/>
          <p:nvPr/>
        </p:nvSpPr>
        <p:spPr>
          <a:xfrm>
            <a:off x="886904" y="2203676"/>
            <a:ext cx="673582" cy="307777"/>
          </a:xfrm>
          <a:prstGeom prst="rect">
            <a:avLst/>
          </a:prstGeom>
          <a:noFill/>
        </p:spPr>
        <p:txBody>
          <a:bodyPr wrap="none" rtlCol="0">
            <a:spAutoFit/>
          </a:bodyPr>
          <a:lstStyle/>
          <a:p>
            <a:r>
              <a:rPr lang="ru-RU" dirty="0"/>
              <a:t>слова</a:t>
            </a:r>
          </a:p>
        </p:txBody>
      </p:sp>
      <p:sp>
        <p:nvSpPr>
          <p:cNvPr id="35" name="TextBox 34">
            <a:extLst>
              <a:ext uri="{FF2B5EF4-FFF2-40B4-BE49-F238E27FC236}">
                <a16:creationId xmlns:a16="http://schemas.microsoft.com/office/drawing/2014/main" id="{06F5D280-549E-4945-B1B8-3BF13891C5ED}"/>
              </a:ext>
            </a:extLst>
          </p:cNvPr>
          <p:cNvSpPr txBox="1"/>
          <p:nvPr/>
        </p:nvSpPr>
        <p:spPr>
          <a:xfrm>
            <a:off x="926088" y="4220996"/>
            <a:ext cx="673582" cy="307777"/>
          </a:xfrm>
          <a:prstGeom prst="rect">
            <a:avLst/>
          </a:prstGeom>
          <a:noFill/>
        </p:spPr>
        <p:txBody>
          <a:bodyPr wrap="none" rtlCol="0">
            <a:spAutoFit/>
          </a:bodyPr>
          <a:lstStyle/>
          <a:p>
            <a:r>
              <a:rPr lang="ru-RU" dirty="0"/>
              <a:t>слова</a:t>
            </a:r>
          </a:p>
        </p:txBody>
      </p:sp>
    </p:spTree>
    <p:extLst>
      <p:ext uri="{BB962C8B-B14F-4D97-AF65-F5344CB8AC3E}">
        <p14:creationId xmlns:p14="http://schemas.microsoft.com/office/powerpoint/2010/main" val="2251043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068D58E5-13AA-4E94-DA77-F7810D9F77FE}"/>
              </a:ext>
            </a:extLst>
          </p:cNvPr>
          <p:cNvCxnSpPr>
            <a:cxnSpLocks/>
          </p:cNvCxnSpPr>
          <p:nvPr/>
        </p:nvCxnSpPr>
        <p:spPr>
          <a:xfrm flipV="1">
            <a:off x="6580553" y="3398267"/>
            <a:ext cx="1234830" cy="582317"/>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48" name="Straight Connector 47">
            <a:extLst>
              <a:ext uri="{FF2B5EF4-FFF2-40B4-BE49-F238E27FC236}">
                <a16:creationId xmlns:a16="http://schemas.microsoft.com/office/drawing/2014/main" id="{40181A8C-F98A-321C-DC06-2DF4B229D3EB}"/>
              </a:ext>
            </a:extLst>
          </p:cNvPr>
          <p:cNvCxnSpPr>
            <a:cxnSpLocks/>
          </p:cNvCxnSpPr>
          <p:nvPr/>
        </p:nvCxnSpPr>
        <p:spPr>
          <a:xfrm>
            <a:off x="6580553" y="3131737"/>
            <a:ext cx="1234830" cy="260192"/>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61" name="Straight Connector 60">
            <a:extLst>
              <a:ext uri="{FF2B5EF4-FFF2-40B4-BE49-F238E27FC236}">
                <a16:creationId xmlns:a16="http://schemas.microsoft.com/office/drawing/2014/main" id="{8BC2EC2C-C841-0F52-AF9E-97A24064050C}"/>
              </a:ext>
            </a:extLst>
          </p:cNvPr>
          <p:cNvCxnSpPr>
            <a:cxnSpLocks/>
          </p:cNvCxnSpPr>
          <p:nvPr/>
        </p:nvCxnSpPr>
        <p:spPr>
          <a:xfrm flipV="1">
            <a:off x="6658708" y="3429000"/>
            <a:ext cx="1156675" cy="1330817"/>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39" name="Straight Connector 38">
            <a:extLst>
              <a:ext uri="{FF2B5EF4-FFF2-40B4-BE49-F238E27FC236}">
                <a16:creationId xmlns:a16="http://schemas.microsoft.com/office/drawing/2014/main" id="{05941C48-AA35-B8D5-596A-1955EBCD790C}"/>
              </a:ext>
            </a:extLst>
          </p:cNvPr>
          <p:cNvCxnSpPr>
            <a:cxnSpLocks/>
            <a:endCxn id="18" idx="1"/>
          </p:cNvCxnSpPr>
          <p:nvPr/>
        </p:nvCxnSpPr>
        <p:spPr>
          <a:xfrm flipV="1">
            <a:off x="6580554" y="2028125"/>
            <a:ext cx="1058289" cy="379019"/>
          </a:xfrm>
          <a:prstGeom prst="line">
            <a:avLst/>
          </a:prstGeom>
          <a:ln w="57150"/>
        </p:spPr>
        <p:style>
          <a:lnRef idx="1">
            <a:schemeClr val="accent6"/>
          </a:lnRef>
          <a:fillRef idx="0">
            <a:schemeClr val="accent6"/>
          </a:fillRef>
          <a:effectRef idx="0">
            <a:schemeClr val="accent6"/>
          </a:effectRef>
          <a:fontRef idx="minor">
            <a:schemeClr val="tx1"/>
          </a:fontRef>
        </p:style>
      </p:cxnSp>
      <p:sp>
        <p:nvSpPr>
          <p:cNvPr id="2" name="Title 1">
            <a:extLst>
              <a:ext uri="{FF2B5EF4-FFF2-40B4-BE49-F238E27FC236}">
                <a16:creationId xmlns:a16="http://schemas.microsoft.com/office/drawing/2014/main" id="{BA0395FB-3008-8324-43BB-EA04A6E08282}"/>
              </a:ext>
            </a:extLst>
          </p:cNvPr>
          <p:cNvSpPr>
            <a:spLocks noGrp="1"/>
          </p:cNvSpPr>
          <p:nvPr>
            <p:ph type="ctrTitle"/>
          </p:nvPr>
        </p:nvSpPr>
        <p:spPr>
          <a:xfrm>
            <a:off x="620489" y="613354"/>
            <a:ext cx="7948354" cy="589424"/>
          </a:xfrm>
        </p:spPr>
        <p:txBody>
          <a:bodyPr>
            <a:normAutofit/>
          </a:bodyPr>
          <a:lstStyle/>
          <a:p>
            <a:r>
              <a:rPr lang="ru-RU" dirty="0"/>
              <a:t>Очистка данных</a:t>
            </a:r>
          </a:p>
        </p:txBody>
      </p:sp>
      <p:sp>
        <p:nvSpPr>
          <p:cNvPr id="6" name="Slide Number Placeholder 5">
            <a:extLst>
              <a:ext uri="{FF2B5EF4-FFF2-40B4-BE49-F238E27FC236}">
                <a16:creationId xmlns:a16="http://schemas.microsoft.com/office/drawing/2014/main" id="{03AC8EA7-2422-7B8F-63B6-FE19C201D78B}"/>
              </a:ext>
            </a:extLst>
          </p:cNvPr>
          <p:cNvSpPr>
            <a:spLocks noGrp="1"/>
          </p:cNvSpPr>
          <p:nvPr>
            <p:ph type="sldNum" idx="12"/>
          </p:nvPr>
        </p:nvSpPr>
        <p:spPr/>
        <p:txBody>
          <a:bodyPr/>
          <a:lstStyle/>
          <a:p>
            <a:pPr marL="0" lvl="0" indent="0" algn="r" rtl="0">
              <a:spcBef>
                <a:spcPts val="0"/>
              </a:spcBef>
              <a:spcAft>
                <a:spcPts val="0"/>
              </a:spcAft>
              <a:buNone/>
            </a:pPr>
            <a:r>
              <a:rPr lang="en-US" dirty="0"/>
              <a:t>7</a:t>
            </a:r>
            <a:endParaRPr lang="ru-RU" dirty="0"/>
          </a:p>
        </p:txBody>
      </p:sp>
      <p:sp>
        <p:nvSpPr>
          <p:cNvPr id="12" name="Callout: Down Arrow 11">
            <a:extLst>
              <a:ext uri="{FF2B5EF4-FFF2-40B4-BE49-F238E27FC236}">
                <a16:creationId xmlns:a16="http://schemas.microsoft.com/office/drawing/2014/main" id="{0CFFF272-12E5-BFA6-3923-264CB83D64DD}"/>
              </a:ext>
            </a:extLst>
          </p:cNvPr>
          <p:cNvSpPr/>
          <p:nvPr/>
        </p:nvSpPr>
        <p:spPr>
          <a:xfrm>
            <a:off x="7638843" y="1159192"/>
            <a:ext cx="3349198" cy="658899"/>
          </a:xfrm>
          <a:prstGeom prst="downArrowCallout">
            <a:avLst>
              <a:gd name="adj1" fmla="val 89313"/>
              <a:gd name="adj2" fmla="val 98355"/>
              <a:gd name="adj3" fmla="val 26632"/>
              <a:gd name="adj4" fmla="val 637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u="none" strike="noStrike" cap="none" dirty="0">
                <a:latin typeface="Calibri"/>
                <a:ea typeface="Calibri"/>
                <a:cs typeface="Calibri"/>
                <a:sym typeface="Calibri"/>
              </a:rPr>
              <a:t>L0: </a:t>
            </a:r>
            <a:r>
              <a:rPr lang="ru-RU" sz="1400" u="none" strike="noStrike" cap="none" dirty="0">
                <a:latin typeface="Calibri"/>
                <a:ea typeface="Calibri"/>
                <a:cs typeface="Calibri"/>
                <a:sym typeface="Calibri"/>
              </a:rPr>
              <a:t>исходные данные </a:t>
            </a:r>
            <a:endParaRPr lang="ru-RU" sz="1400" u="none" strike="noStrike" cap="none" dirty="0"/>
          </a:p>
        </p:txBody>
      </p:sp>
      <p:sp>
        <p:nvSpPr>
          <p:cNvPr id="19" name="Callout: Down Arrow 18">
            <a:extLst>
              <a:ext uri="{FF2B5EF4-FFF2-40B4-BE49-F238E27FC236}">
                <a16:creationId xmlns:a16="http://schemas.microsoft.com/office/drawing/2014/main" id="{598C15FE-5278-EC4A-476A-5D40958F8EF8}"/>
              </a:ext>
            </a:extLst>
          </p:cNvPr>
          <p:cNvSpPr/>
          <p:nvPr/>
        </p:nvSpPr>
        <p:spPr>
          <a:xfrm>
            <a:off x="7638842" y="2476990"/>
            <a:ext cx="3349198" cy="658899"/>
          </a:xfrm>
          <a:prstGeom prst="downArrowCallout">
            <a:avLst>
              <a:gd name="adj1" fmla="val 89313"/>
              <a:gd name="adj2" fmla="val 98355"/>
              <a:gd name="adj3" fmla="val 26632"/>
              <a:gd name="adj4" fmla="val 637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1400"/>
              <a:buFont typeface="Arial"/>
              <a:buNone/>
            </a:pPr>
            <a:r>
              <a:rPr lang="ru-RU" sz="1400" u="none" strike="noStrike" cap="none" dirty="0">
                <a:latin typeface="Calibri"/>
                <a:ea typeface="Calibri"/>
                <a:cs typeface="Calibri"/>
                <a:sym typeface="Calibri"/>
              </a:rPr>
              <a:t>L2: переводим в нижний регистр</a:t>
            </a:r>
            <a:endParaRPr lang="ru-RU" sz="1400" u="none" strike="noStrike" cap="none" dirty="0"/>
          </a:p>
        </p:txBody>
      </p:sp>
      <p:sp>
        <p:nvSpPr>
          <p:cNvPr id="20" name="Callout: Down Arrow 19">
            <a:extLst>
              <a:ext uri="{FF2B5EF4-FFF2-40B4-BE49-F238E27FC236}">
                <a16:creationId xmlns:a16="http://schemas.microsoft.com/office/drawing/2014/main" id="{706945D8-3EFC-369D-6FB2-8101B8214DFF}"/>
              </a:ext>
            </a:extLst>
          </p:cNvPr>
          <p:cNvSpPr/>
          <p:nvPr/>
        </p:nvSpPr>
        <p:spPr>
          <a:xfrm>
            <a:off x="7638842" y="3131737"/>
            <a:ext cx="3349196" cy="736052"/>
          </a:xfrm>
          <a:prstGeom prst="downArrowCallout">
            <a:avLst>
              <a:gd name="adj1" fmla="val 75431"/>
              <a:gd name="adj2" fmla="val 86717"/>
              <a:gd name="adj3" fmla="val 16212"/>
              <a:gd name="adj4" fmla="val 7527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L3: </a:t>
            </a:r>
            <a:r>
              <a:rPr lang="ru-RU" sz="1400" u="none" strike="noStrike" cap="none" dirty="0"/>
              <a:t>удаляем</a:t>
            </a:r>
            <a:r>
              <a:rPr lang="en-US" sz="1400" u="none" strike="noStrike" cap="none" dirty="0"/>
              <a:t> </a:t>
            </a:r>
            <a:r>
              <a:rPr lang="ru-RU" dirty="0"/>
              <a:t>небуквенные</a:t>
            </a:r>
            <a:r>
              <a:rPr lang="ru-RU" sz="1400" u="none" strike="noStrike" cap="none" dirty="0"/>
              <a:t> </a:t>
            </a:r>
            <a:r>
              <a:rPr lang="ru-RU" dirty="0"/>
              <a:t>символы, кроме цифр</a:t>
            </a:r>
            <a:endParaRPr lang="ru-RU" sz="1400" u="none" strike="noStrike" cap="none" dirty="0"/>
          </a:p>
        </p:txBody>
      </p:sp>
      <p:sp>
        <p:nvSpPr>
          <p:cNvPr id="21" name="Callout: Down Arrow 20">
            <a:extLst>
              <a:ext uri="{FF2B5EF4-FFF2-40B4-BE49-F238E27FC236}">
                <a16:creationId xmlns:a16="http://schemas.microsoft.com/office/drawing/2014/main" id="{A03A8BF7-8033-9CA7-6254-F431493F5EE8}"/>
              </a:ext>
            </a:extLst>
          </p:cNvPr>
          <p:cNvSpPr/>
          <p:nvPr/>
        </p:nvSpPr>
        <p:spPr>
          <a:xfrm>
            <a:off x="7638842" y="3884623"/>
            <a:ext cx="3349198" cy="658899"/>
          </a:xfrm>
          <a:prstGeom prst="downArrowCallout">
            <a:avLst>
              <a:gd name="adj1" fmla="val 89313"/>
              <a:gd name="adj2" fmla="val 98355"/>
              <a:gd name="adj3" fmla="val 26632"/>
              <a:gd name="adj4" fmla="val 637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L4: </a:t>
            </a:r>
            <a:r>
              <a:rPr lang="ru-RU" sz="1400" u="none" strike="noStrike" cap="none" dirty="0"/>
              <a:t>удаляем стоп слова</a:t>
            </a:r>
          </a:p>
        </p:txBody>
      </p:sp>
      <p:sp>
        <p:nvSpPr>
          <p:cNvPr id="22" name="Callout: Down Arrow 21">
            <a:extLst>
              <a:ext uri="{FF2B5EF4-FFF2-40B4-BE49-F238E27FC236}">
                <a16:creationId xmlns:a16="http://schemas.microsoft.com/office/drawing/2014/main" id="{175B2827-187E-AB2D-19DB-05BFD21D3138}"/>
              </a:ext>
            </a:extLst>
          </p:cNvPr>
          <p:cNvSpPr/>
          <p:nvPr/>
        </p:nvSpPr>
        <p:spPr>
          <a:xfrm>
            <a:off x="7638842" y="4543522"/>
            <a:ext cx="3349198" cy="417366"/>
          </a:xfrm>
          <a:prstGeom prst="downArrowCallout">
            <a:avLst>
              <a:gd name="adj1" fmla="val 0"/>
              <a:gd name="adj2" fmla="val 98355"/>
              <a:gd name="adj3" fmla="val 0"/>
              <a:gd name="adj4" fmla="val 10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L5: </a:t>
            </a:r>
            <a:r>
              <a:rPr lang="ru-RU" sz="1400" u="none" strike="noStrike" cap="none" dirty="0"/>
              <a:t>стемминг</a:t>
            </a:r>
          </a:p>
        </p:txBody>
      </p:sp>
      <p:sp>
        <p:nvSpPr>
          <p:cNvPr id="23" name="Arrow: Curved Left 22">
            <a:extLst>
              <a:ext uri="{FF2B5EF4-FFF2-40B4-BE49-F238E27FC236}">
                <a16:creationId xmlns:a16="http://schemas.microsoft.com/office/drawing/2014/main" id="{BFAF124A-A4AE-8661-82DF-5C4837C4FD5C}"/>
              </a:ext>
            </a:extLst>
          </p:cNvPr>
          <p:cNvSpPr/>
          <p:nvPr/>
        </p:nvSpPr>
        <p:spPr>
          <a:xfrm>
            <a:off x="11010900" y="3329354"/>
            <a:ext cx="578729" cy="1570892"/>
          </a:xfrm>
          <a:prstGeom prst="curvedLeftArrow">
            <a:avLst>
              <a:gd name="adj1" fmla="val 25000"/>
              <a:gd name="adj2" fmla="val 56904"/>
              <a:gd name="adj3" fmla="val 25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graphicFrame>
        <p:nvGraphicFramePr>
          <p:cNvPr id="35" name="Table 34">
            <a:extLst>
              <a:ext uri="{FF2B5EF4-FFF2-40B4-BE49-F238E27FC236}">
                <a16:creationId xmlns:a16="http://schemas.microsoft.com/office/drawing/2014/main" id="{6D931AB6-401B-9E86-15E8-81EA043AAFEB}"/>
              </a:ext>
            </a:extLst>
          </p:cNvPr>
          <p:cNvGraphicFramePr>
            <a:graphicFrameLocks noGrp="1"/>
          </p:cNvGraphicFramePr>
          <p:nvPr>
            <p:extLst>
              <p:ext uri="{D42A27DB-BD31-4B8C-83A1-F6EECF244321}">
                <p14:modId xmlns:p14="http://schemas.microsoft.com/office/powerpoint/2010/main" val="2573321404"/>
              </p:ext>
            </p:extLst>
          </p:nvPr>
        </p:nvGraphicFramePr>
        <p:xfrm>
          <a:off x="620487" y="2011189"/>
          <a:ext cx="6147633" cy="701040"/>
        </p:xfrm>
        <a:graphic>
          <a:graphicData uri="http://schemas.openxmlformats.org/drawingml/2006/table">
            <a:tbl>
              <a:tblPr>
                <a:tableStyleId>{AF606853-7671-496A-8E4F-DF71F8EC918B}</a:tableStyleId>
              </a:tblPr>
              <a:tblGrid>
                <a:gridCol w="848802">
                  <a:extLst>
                    <a:ext uri="{9D8B030D-6E8A-4147-A177-3AD203B41FA5}">
                      <a16:colId xmlns:a16="http://schemas.microsoft.com/office/drawing/2014/main" val="3203127774"/>
                    </a:ext>
                  </a:extLst>
                </a:gridCol>
                <a:gridCol w="773723">
                  <a:extLst>
                    <a:ext uri="{9D8B030D-6E8A-4147-A177-3AD203B41FA5}">
                      <a16:colId xmlns:a16="http://schemas.microsoft.com/office/drawing/2014/main" val="470864540"/>
                    </a:ext>
                  </a:extLst>
                </a:gridCol>
                <a:gridCol w="646444">
                  <a:extLst>
                    <a:ext uri="{9D8B030D-6E8A-4147-A177-3AD203B41FA5}">
                      <a16:colId xmlns:a16="http://schemas.microsoft.com/office/drawing/2014/main" val="3223427887"/>
                    </a:ext>
                  </a:extLst>
                </a:gridCol>
                <a:gridCol w="646444">
                  <a:extLst>
                    <a:ext uri="{9D8B030D-6E8A-4147-A177-3AD203B41FA5}">
                      <a16:colId xmlns:a16="http://schemas.microsoft.com/office/drawing/2014/main" val="1042953976"/>
                    </a:ext>
                  </a:extLst>
                </a:gridCol>
                <a:gridCol w="646444">
                  <a:extLst>
                    <a:ext uri="{9D8B030D-6E8A-4147-A177-3AD203B41FA5}">
                      <a16:colId xmlns:a16="http://schemas.microsoft.com/office/drawing/2014/main" val="2833031110"/>
                    </a:ext>
                  </a:extLst>
                </a:gridCol>
                <a:gridCol w="646444">
                  <a:extLst>
                    <a:ext uri="{9D8B030D-6E8A-4147-A177-3AD203B41FA5}">
                      <a16:colId xmlns:a16="http://schemas.microsoft.com/office/drawing/2014/main" val="609513608"/>
                    </a:ext>
                  </a:extLst>
                </a:gridCol>
                <a:gridCol w="646444">
                  <a:extLst>
                    <a:ext uri="{9D8B030D-6E8A-4147-A177-3AD203B41FA5}">
                      <a16:colId xmlns:a16="http://schemas.microsoft.com/office/drawing/2014/main" val="4188832310"/>
                    </a:ext>
                  </a:extLst>
                </a:gridCol>
                <a:gridCol w="646444">
                  <a:extLst>
                    <a:ext uri="{9D8B030D-6E8A-4147-A177-3AD203B41FA5}">
                      <a16:colId xmlns:a16="http://schemas.microsoft.com/office/drawing/2014/main" val="3119618544"/>
                    </a:ext>
                  </a:extLst>
                </a:gridCol>
                <a:gridCol w="646444">
                  <a:extLst>
                    <a:ext uri="{9D8B030D-6E8A-4147-A177-3AD203B41FA5}">
                      <a16:colId xmlns:a16="http://schemas.microsoft.com/office/drawing/2014/main" val="3829011064"/>
                    </a:ext>
                  </a:extLst>
                </a:gridCol>
              </a:tblGrid>
              <a:tr h="0">
                <a:tc>
                  <a:txBody>
                    <a:bodyPr/>
                    <a:lstStyle/>
                    <a:p>
                      <a:pPr algn="l" fontAlgn="ctr"/>
                      <a:r>
                        <a:rPr lang="en-US" b="1" dirty="0">
                          <a:effectLst/>
                        </a:rPr>
                        <a:t>symbol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630761"/>
                  </a:ext>
                </a:extLst>
              </a:tr>
              <a:tr h="304800">
                <a:tc>
                  <a:txBody>
                    <a:bodyPr/>
                    <a:lstStyle/>
                    <a:p>
                      <a:pPr algn="l" fontAlgn="ctr"/>
                      <a:r>
                        <a:rPr lang="en-US" b="1" dirty="0">
                          <a:solidFill>
                            <a:sysClr val="windowText" lastClr="000000"/>
                          </a:solidFill>
                          <a:effectLst/>
                        </a:rPr>
                        <a:t>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681489"/>
                  </a:ext>
                </a:extLst>
              </a:tr>
            </a:tbl>
          </a:graphicData>
        </a:graphic>
      </p:graphicFrame>
      <p:cxnSp>
        <p:nvCxnSpPr>
          <p:cNvPr id="37" name="Straight Connector 36">
            <a:extLst>
              <a:ext uri="{FF2B5EF4-FFF2-40B4-BE49-F238E27FC236}">
                <a16:creationId xmlns:a16="http://schemas.microsoft.com/office/drawing/2014/main" id="{BEB06A67-7551-E25C-02D5-F6DFA0C02693}"/>
              </a:ext>
            </a:extLst>
          </p:cNvPr>
          <p:cNvCxnSpPr>
            <a:cxnSpLocks/>
            <a:endCxn id="18" idx="1"/>
          </p:cNvCxnSpPr>
          <p:nvPr/>
        </p:nvCxnSpPr>
        <p:spPr>
          <a:xfrm>
            <a:off x="6580554" y="1414590"/>
            <a:ext cx="1058289" cy="613535"/>
          </a:xfrm>
          <a:prstGeom prst="line">
            <a:avLst/>
          </a:prstGeom>
          <a:ln w="57150"/>
        </p:spPr>
        <p:style>
          <a:lnRef idx="1">
            <a:schemeClr val="accent6"/>
          </a:lnRef>
          <a:fillRef idx="0">
            <a:schemeClr val="accent6"/>
          </a:fillRef>
          <a:effectRef idx="0">
            <a:schemeClr val="accent6"/>
          </a:effectRef>
          <a:fontRef idx="minor">
            <a:schemeClr val="tx1"/>
          </a:fontRef>
        </p:style>
      </p:cxnSp>
      <p:graphicFrame>
        <p:nvGraphicFramePr>
          <p:cNvPr id="32" name="Table 31">
            <a:extLst>
              <a:ext uri="{FF2B5EF4-FFF2-40B4-BE49-F238E27FC236}">
                <a16:creationId xmlns:a16="http://schemas.microsoft.com/office/drawing/2014/main" id="{4F69695C-99FE-E66D-2D12-DF2487FF99D7}"/>
              </a:ext>
            </a:extLst>
          </p:cNvPr>
          <p:cNvGraphicFramePr>
            <a:graphicFrameLocks noGrp="1"/>
          </p:cNvGraphicFramePr>
          <p:nvPr>
            <p:extLst>
              <p:ext uri="{D42A27DB-BD31-4B8C-83A1-F6EECF244321}">
                <p14:modId xmlns:p14="http://schemas.microsoft.com/office/powerpoint/2010/main" val="2156758727"/>
              </p:ext>
            </p:extLst>
          </p:nvPr>
        </p:nvGraphicFramePr>
        <p:xfrm>
          <a:off x="620490" y="1260791"/>
          <a:ext cx="6147633" cy="701040"/>
        </p:xfrm>
        <a:graphic>
          <a:graphicData uri="http://schemas.openxmlformats.org/drawingml/2006/table">
            <a:tbl>
              <a:tblPr>
                <a:tableStyleId>{AF606853-7671-496A-8E4F-DF71F8EC918B}</a:tableStyleId>
              </a:tblPr>
              <a:tblGrid>
                <a:gridCol w="848802">
                  <a:extLst>
                    <a:ext uri="{9D8B030D-6E8A-4147-A177-3AD203B41FA5}">
                      <a16:colId xmlns:a16="http://schemas.microsoft.com/office/drawing/2014/main" val="3203127774"/>
                    </a:ext>
                  </a:extLst>
                </a:gridCol>
                <a:gridCol w="773723">
                  <a:extLst>
                    <a:ext uri="{9D8B030D-6E8A-4147-A177-3AD203B41FA5}">
                      <a16:colId xmlns:a16="http://schemas.microsoft.com/office/drawing/2014/main" val="470864540"/>
                    </a:ext>
                  </a:extLst>
                </a:gridCol>
                <a:gridCol w="646444">
                  <a:extLst>
                    <a:ext uri="{9D8B030D-6E8A-4147-A177-3AD203B41FA5}">
                      <a16:colId xmlns:a16="http://schemas.microsoft.com/office/drawing/2014/main" val="3223427887"/>
                    </a:ext>
                  </a:extLst>
                </a:gridCol>
                <a:gridCol w="646444">
                  <a:extLst>
                    <a:ext uri="{9D8B030D-6E8A-4147-A177-3AD203B41FA5}">
                      <a16:colId xmlns:a16="http://schemas.microsoft.com/office/drawing/2014/main" val="1042953976"/>
                    </a:ext>
                  </a:extLst>
                </a:gridCol>
                <a:gridCol w="646444">
                  <a:extLst>
                    <a:ext uri="{9D8B030D-6E8A-4147-A177-3AD203B41FA5}">
                      <a16:colId xmlns:a16="http://schemas.microsoft.com/office/drawing/2014/main" val="2833031110"/>
                    </a:ext>
                  </a:extLst>
                </a:gridCol>
                <a:gridCol w="646444">
                  <a:extLst>
                    <a:ext uri="{9D8B030D-6E8A-4147-A177-3AD203B41FA5}">
                      <a16:colId xmlns:a16="http://schemas.microsoft.com/office/drawing/2014/main" val="609513608"/>
                    </a:ext>
                  </a:extLst>
                </a:gridCol>
                <a:gridCol w="646444">
                  <a:extLst>
                    <a:ext uri="{9D8B030D-6E8A-4147-A177-3AD203B41FA5}">
                      <a16:colId xmlns:a16="http://schemas.microsoft.com/office/drawing/2014/main" val="4188832310"/>
                    </a:ext>
                  </a:extLst>
                </a:gridCol>
                <a:gridCol w="646444">
                  <a:extLst>
                    <a:ext uri="{9D8B030D-6E8A-4147-A177-3AD203B41FA5}">
                      <a16:colId xmlns:a16="http://schemas.microsoft.com/office/drawing/2014/main" val="3119618544"/>
                    </a:ext>
                  </a:extLst>
                </a:gridCol>
                <a:gridCol w="646444">
                  <a:extLst>
                    <a:ext uri="{9D8B030D-6E8A-4147-A177-3AD203B41FA5}">
                      <a16:colId xmlns:a16="http://schemas.microsoft.com/office/drawing/2014/main" val="3829011064"/>
                    </a:ext>
                  </a:extLst>
                </a:gridCol>
              </a:tblGrid>
              <a:tr h="0">
                <a:tc>
                  <a:txBody>
                    <a:bodyPr/>
                    <a:lstStyle/>
                    <a:p>
                      <a:pPr algn="l" fontAlgn="ctr"/>
                      <a:r>
                        <a:rPr lang="en-US" b="1" dirty="0">
                          <a:effectLst/>
                        </a:rPr>
                        <a:t>symbol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630761"/>
                  </a:ext>
                </a:extLst>
              </a:tr>
              <a:tr h="304800">
                <a:tc>
                  <a:txBody>
                    <a:bodyPr/>
                    <a:lstStyle/>
                    <a:p>
                      <a:pPr algn="l" fontAlgn="ctr"/>
                      <a:r>
                        <a:rPr lang="en-US" b="1" dirty="0">
                          <a:solidFill>
                            <a:sysClr val="windowText" lastClr="000000"/>
                          </a:solidFill>
                          <a:effectLst/>
                        </a:rPr>
                        <a:t>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27745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5295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1618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681489"/>
                  </a:ext>
                </a:extLst>
              </a:tr>
            </a:tbl>
          </a:graphicData>
        </a:graphic>
      </p:graphicFrame>
      <p:sp>
        <p:nvSpPr>
          <p:cNvPr id="18" name="Callout: Down Arrow 17">
            <a:extLst>
              <a:ext uri="{FF2B5EF4-FFF2-40B4-BE49-F238E27FC236}">
                <a16:creationId xmlns:a16="http://schemas.microsoft.com/office/drawing/2014/main" id="{3E2EC4E1-96C3-4B88-B033-8859538B3CD2}"/>
              </a:ext>
            </a:extLst>
          </p:cNvPr>
          <p:cNvSpPr/>
          <p:nvPr/>
        </p:nvSpPr>
        <p:spPr>
          <a:xfrm>
            <a:off x="7638843" y="1818091"/>
            <a:ext cx="3349198" cy="658899"/>
          </a:xfrm>
          <a:prstGeom prst="downArrowCallout">
            <a:avLst>
              <a:gd name="adj1" fmla="val 89313"/>
              <a:gd name="adj2" fmla="val 98355"/>
              <a:gd name="adj3" fmla="val 26632"/>
              <a:gd name="adj4" fmla="val 637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latin typeface="Calibri"/>
                <a:ea typeface="Calibri"/>
                <a:cs typeface="Calibri"/>
                <a:sym typeface="Calibri"/>
              </a:rPr>
              <a:t>L1: </a:t>
            </a:r>
            <a:r>
              <a:rPr lang="ru-RU" sz="1400" u="none" strike="noStrike" cap="none" dirty="0">
                <a:latin typeface="Calibri"/>
                <a:ea typeface="Calibri"/>
                <a:cs typeface="Calibri"/>
                <a:sym typeface="Calibri"/>
              </a:rPr>
              <a:t>убираем</a:t>
            </a:r>
            <a:r>
              <a:rPr lang="ru-RU" sz="1400" u="none" strike="noStrike" cap="none" baseline="0" dirty="0">
                <a:latin typeface="Calibri"/>
                <a:ea typeface="Calibri"/>
                <a:cs typeface="Calibri"/>
                <a:sym typeface="Calibri"/>
              </a:rPr>
              <a:t> </a:t>
            </a:r>
            <a:r>
              <a:rPr lang="ru-RU" sz="1400" u="none" strike="noStrike" cap="none" dirty="0">
                <a:latin typeface="Calibri"/>
                <a:ea typeface="Calibri"/>
                <a:cs typeface="Calibri"/>
                <a:sym typeface="Calibri"/>
              </a:rPr>
              <a:t>юникод символы </a:t>
            </a:r>
            <a:endParaRPr lang="ru-RU" sz="1400" u="none" strike="noStrike" cap="none" dirty="0"/>
          </a:p>
        </p:txBody>
      </p:sp>
      <p:graphicFrame>
        <p:nvGraphicFramePr>
          <p:cNvPr id="50" name="Table 49">
            <a:extLst>
              <a:ext uri="{FF2B5EF4-FFF2-40B4-BE49-F238E27FC236}">
                <a16:creationId xmlns:a16="http://schemas.microsoft.com/office/drawing/2014/main" id="{C349F6C2-B623-A310-6DA6-347B313C37EF}"/>
              </a:ext>
            </a:extLst>
          </p:cNvPr>
          <p:cNvGraphicFramePr>
            <a:graphicFrameLocks noGrp="1"/>
          </p:cNvGraphicFramePr>
          <p:nvPr>
            <p:extLst>
              <p:ext uri="{D42A27DB-BD31-4B8C-83A1-F6EECF244321}">
                <p14:modId xmlns:p14="http://schemas.microsoft.com/office/powerpoint/2010/main" val="2039515033"/>
              </p:ext>
            </p:extLst>
          </p:nvPr>
        </p:nvGraphicFramePr>
        <p:xfrm>
          <a:off x="620487" y="2801962"/>
          <a:ext cx="6147628" cy="701040"/>
        </p:xfrm>
        <a:graphic>
          <a:graphicData uri="http://schemas.openxmlformats.org/drawingml/2006/table">
            <a:tbl>
              <a:tblPr>
                <a:tableStyleId>{AF606853-7671-496A-8E4F-DF71F8EC918B}</a:tableStyleId>
              </a:tblPr>
              <a:tblGrid>
                <a:gridCol w="865552">
                  <a:extLst>
                    <a:ext uri="{9D8B030D-6E8A-4147-A177-3AD203B41FA5}">
                      <a16:colId xmlns:a16="http://schemas.microsoft.com/office/drawing/2014/main" val="3203127774"/>
                    </a:ext>
                  </a:extLst>
                </a:gridCol>
                <a:gridCol w="734646">
                  <a:extLst>
                    <a:ext uri="{9D8B030D-6E8A-4147-A177-3AD203B41FA5}">
                      <a16:colId xmlns:a16="http://schemas.microsoft.com/office/drawing/2014/main" val="470864540"/>
                    </a:ext>
                  </a:extLst>
                </a:gridCol>
                <a:gridCol w="679938">
                  <a:extLst>
                    <a:ext uri="{9D8B030D-6E8A-4147-A177-3AD203B41FA5}">
                      <a16:colId xmlns:a16="http://schemas.microsoft.com/office/drawing/2014/main" val="3223427887"/>
                    </a:ext>
                  </a:extLst>
                </a:gridCol>
                <a:gridCol w="644582">
                  <a:extLst>
                    <a:ext uri="{9D8B030D-6E8A-4147-A177-3AD203B41FA5}">
                      <a16:colId xmlns:a16="http://schemas.microsoft.com/office/drawing/2014/main" val="1042953976"/>
                    </a:ext>
                  </a:extLst>
                </a:gridCol>
                <a:gridCol w="644582">
                  <a:extLst>
                    <a:ext uri="{9D8B030D-6E8A-4147-A177-3AD203B41FA5}">
                      <a16:colId xmlns:a16="http://schemas.microsoft.com/office/drawing/2014/main" val="2833031110"/>
                    </a:ext>
                  </a:extLst>
                </a:gridCol>
                <a:gridCol w="644582">
                  <a:extLst>
                    <a:ext uri="{9D8B030D-6E8A-4147-A177-3AD203B41FA5}">
                      <a16:colId xmlns:a16="http://schemas.microsoft.com/office/drawing/2014/main" val="609513608"/>
                    </a:ext>
                  </a:extLst>
                </a:gridCol>
                <a:gridCol w="644582">
                  <a:extLst>
                    <a:ext uri="{9D8B030D-6E8A-4147-A177-3AD203B41FA5}">
                      <a16:colId xmlns:a16="http://schemas.microsoft.com/office/drawing/2014/main" val="4188832310"/>
                    </a:ext>
                  </a:extLst>
                </a:gridCol>
                <a:gridCol w="644582">
                  <a:extLst>
                    <a:ext uri="{9D8B030D-6E8A-4147-A177-3AD203B41FA5}">
                      <a16:colId xmlns:a16="http://schemas.microsoft.com/office/drawing/2014/main" val="3119618544"/>
                    </a:ext>
                  </a:extLst>
                </a:gridCol>
                <a:gridCol w="644582">
                  <a:extLst>
                    <a:ext uri="{9D8B030D-6E8A-4147-A177-3AD203B41FA5}">
                      <a16:colId xmlns:a16="http://schemas.microsoft.com/office/drawing/2014/main" val="3829011064"/>
                    </a:ext>
                  </a:extLst>
                </a:gridCol>
              </a:tblGrid>
              <a:tr h="0">
                <a:tc>
                  <a:txBody>
                    <a:bodyPr/>
                    <a:lstStyle/>
                    <a:p>
                      <a:pPr algn="l" fontAlgn="ctr"/>
                      <a:r>
                        <a:rPr lang="en-US" b="1" dirty="0">
                          <a:effectLst/>
                        </a:rPr>
                        <a:t>symbol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630761"/>
                  </a:ext>
                </a:extLst>
              </a:tr>
              <a:tr h="304800">
                <a:tc>
                  <a:txBody>
                    <a:bodyPr/>
                    <a:lstStyle/>
                    <a:p>
                      <a:pPr algn="l" fontAlgn="ctr"/>
                      <a:r>
                        <a:rPr lang="en-US" b="1" dirty="0">
                          <a:solidFill>
                            <a:sysClr val="windowText" lastClr="000000"/>
                          </a:solidFill>
                          <a:effectLst/>
                        </a:rPr>
                        <a:t>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27875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19367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4524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4010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3439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2246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2233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1430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681489"/>
                  </a:ext>
                </a:extLst>
              </a:tr>
            </a:tbl>
          </a:graphicData>
        </a:graphic>
      </p:graphicFrame>
      <p:graphicFrame>
        <p:nvGraphicFramePr>
          <p:cNvPr id="51" name="Table 50">
            <a:extLst>
              <a:ext uri="{FF2B5EF4-FFF2-40B4-BE49-F238E27FC236}">
                <a16:creationId xmlns:a16="http://schemas.microsoft.com/office/drawing/2014/main" id="{1E8E5ECC-4122-A58A-5D83-57C9FEB2C543}"/>
              </a:ext>
            </a:extLst>
          </p:cNvPr>
          <p:cNvGraphicFramePr>
            <a:graphicFrameLocks noGrp="1"/>
          </p:cNvGraphicFramePr>
          <p:nvPr>
            <p:extLst>
              <p:ext uri="{D42A27DB-BD31-4B8C-83A1-F6EECF244321}">
                <p14:modId xmlns:p14="http://schemas.microsoft.com/office/powerpoint/2010/main" val="406115256"/>
              </p:ext>
            </p:extLst>
          </p:nvPr>
        </p:nvGraphicFramePr>
        <p:xfrm>
          <a:off x="620478" y="3539212"/>
          <a:ext cx="6147635" cy="701040"/>
        </p:xfrm>
        <a:graphic>
          <a:graphicData uri="http://schemas.openxmlformats.org/drawingml/2006/table">
            <a:tbl>
              <a:tblPr>
                <a:tableStyleId>{AF606853-7671-496A-8E4F-DF71F8EC918B}</a:tableStyleId>
              </a:tblPr>
              <a:tblGrid>
                <a:gridCol w="857737">
                  <a:extLst>
                    <a:ext uri="{9D8B030D-6E8A-4147-A177-3AD203B41FA5}">
                      <a16:colId xmlns:a16="http://schemas.microsoft.com/office/drawing/2014/main" val="3203127774"/>
                    </a:ext>
                  </a:extLst>
                </a:gridCol>
                <a:gridCol w="734646">
                  <a:extLst>
                    <a:ext uri="{9D8B030D-6E8A-4147-A177-3AD203B41FA5}">
                      <a16:colId xmlns:a16="http://schemas.microsoft.com/office/drawing/2014/main" val="470864540"/>
                    </a:ext>
                  </a:extLst>
                </a:gridCol>
                <a:gridCol w="687754">
                  <a:extLst>
                    <a:ext uri="{9D8B030D-6E8A-4147-A177-3AD203B41FA5}">
                      <a16:colId xmlns:a16="http://schemas.microsoft.com/office/drawing/2014/main" val="3223427887"/>
                    </a:ext>
                  </a:extLst>
                </a:gridCol>
                <a:gridCol w="644583">
                  <a:extLst>
                    <a:ext uri="{9D8B030D-6E8A-4147-A177-3AD203B41FA5}">
                      <a16:colId xmlns:a16="http://schemas.microsoft.com/office/drawing/2014/main" val="1042953976"/>
                    </a:ext>
                  </a:extLst>
                </a:gridCol>
                <a:gridCol w="644583">
                  <a:extLst>
                    <a:ext uri="{9D8B030D-6E8A-4147-A177-3AD203B41FA5}">
                      <a16:colId xmlns:a16="http://schemas.microsoft.com/office/drawing/2014/main" val="2833031110"/>
                    </a:ext>
                  </a:extLst>
                </a:gridCol>
                <a:gridCol w="644583">
                  <a:extLst>
                    <a:ext uri="{9D8B030D-6E8A-4147-A177-3AD203B41FA5}">
                      <a16:colId xmlns:a16="http://schemas.microsoft.com/office/drawing/2014/main" val="609513608"/>
                    </a:ext>
                  </a:extLst>
                </a:gridCol>
                <a:gridCol w="644583">
                  <a:extLst>
                    <a:ext uri="{9D8B030D-6E8A-4147-A177-3AD203B41FA5}">
                      <a16:colId xmlns:a16="http://schemas.microsoft.com/office/drawing/2014/main" val="4188832310"/>
                    </a:ext>
                  </a:extLst>
                </a:gridCol>
                <a:gridCol w="644583">
                  <a:extLst>
                    <a:ext uri="{9D8B030D-6E8A-4147-A177-3AD203B41FA5}">
                      <a16:colId xmlns:a16="http://schemas.microsoft.com/office/drawing/2014/main" val="3119618544"/>
                    </a:ext>
                  </a:extLst>
                </a:gridCol>
                <a:gridCol w="644583">
                  <a:extLst>
                    <a:ext uri="{9D8B030D-6E8A-4147-A177-3AD203B41FA5}">
                      <a16:colId xmlns:a16="http://schemas.microsoft.com/office/drawing/2014/main" val="3829011064"/>
                    </a:ext>
                  </a:extLst>
                </a:gridCol>
              </a:tblGrid>
              <a:tr h="0">
                <a:tc>
                  <a:txBody>
                    <a:bodyPr/>
                    <a:lstStyle/>
                    <a:p>
                      <a:pPr algn="l" fontAlgn="ctr"/>
                      <a:r>
                        <a:rPr lang="en-US" b="1" dirty="0">
                          <a:effectLst/>
                        </a:rPr>
                        <a:t>symbol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630761"/>
                  </a:ext>
                </a:extLst>
              </a:tr>
              <a:tr h="304800">
                <a:tc>
                  <a:txBody>
                    <a:bodyPr/>
                    <a:lstStyle/>
                    <a:p>
                      <a:pPr algn="l" fontAlgn="ctr"/>
                      <a:r>
                        <a:rPr lang="en-US" b="1" dirty="0">
                          <a:solidFill>
                            <a:sysClr val="windowText" lastClr="000000"/>
                          </a:solidFill>
                          <a:effectLst/>
                        </a:rPr>
                        <a:t>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1395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1337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348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198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154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149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681489"/>
                  </a:ext>
                </a:extLst>
              </a:tr>
            </a:tbl>
          </a:graphicData>
        </a:graphic>
      </p:graphicFrame>
      <p:graphicFrame>
        <p:nvGraphicFramePr>
          <p:cNvPr id="52" name="Table 51">
            <a:extLst>
              <a:ext uri="{FF2B5EF4-FFF2-40B4-BE49-F238E27FC236}">
                <a16:creationId xmlns:a16="http://schemas.microsoft.com/office/drawing/2014/main" id="{F6593657-B1B9-7C81-F2DA-0F304F3A96EB}"/>
              </a:ext>
            </a:extLst>
          </p:cNvPr>
          <p:cNvGraphicFramePr>
            <a:graphicFrameLocks noGrp="1"/>
          </p:cNvGraphicFramePr>
          <p:nvPr>
            <p:extLst>
              <p:ext uri="{D42A27DB-BD31-4B8C-83A1-F6EECF244321}">
                <p14:modId xmlns:p14="http://schemas.microsoft.com/office/powerpoint/2010/main" val="104419384"/>
              </p:ext>
            </p:extLst>
          </p:nvPr>
        </p:nvGraphicFramePr>
        <p:xfrm>
          <a:off x="620485" y="4276462"/>
          <a:ext cx="6147628" cy="701040"/>
        </p:xfrm>
        <a:graphic>
          <a:graphicData uri="http://schemas.openxmlformats.org/drawingml/2006/table">
            <a:tbl>
              <a:tblPr>
                <a:tableStyleId>{AF606853-7671-496A-8E4F-DF71F8EC918B}</a:tableStyleId>
              </a:tblPr>
              <a:tblGrid>
                <a:gridCol w="849923">
                  <a:extLst>
                    <a:ext uri="{9D8B030D-6E8A-4147-A177-3AD203B41FA5}">
                      <a16:colId xmlns:a16="http://schemas.microsoft.com/office/drawing/2014/main" val="3203127774"/>
                    </a:ext>
                  </a:extLst>
                </a:gridCol>
                <a:gridCol w="742461">
                  <a:extLst>
                    <a:ext uri="{9D8B030D-6E8A-4147-A177-3AD203B41FA5}">
                      <a16:colId xmlns:a16="http://schemas.microsoft.com/office/drawing/2014/main" val="470864540"/>
                    </a:ext>
                  </a:extLst>
                </a:gridCol>
                <a:gridCol w="679939">
                  <a:extLst>
                    <a:ext uri="{9D8B030D-6E8A-4147-A177-3AD203B41FA5}">
                      <a16:colId xmlns:a16="http://schemas.microsoft.com/office/drawing/2014/main" val="3223427887"/>
                    </a:ext>
                  </a:extLst>
                </a:gridCol>
                <a:gridCol w="553615">
                  <a:extLst>
                    <a:ext uri="{9D8B030D-6E8A-4147-A177-3AD203B41FA5}">
                      <a16:colId xmlns:a16="http://schemas.microsoft.com/office/drawing/2014/main" val="1042953976"/>
                    </a:ext>
                  </a:extLst>
                </a:gridCol>
                <a:gridCol w="553615">
                  <a:extLst>
                    <a:ext uri="{9D8B030D-6E8A-4147-A177-3AD203B41FA5}">
                      <a16:colId xmlns:a16="http://schemas.microsoft.com/office/drawing/2014/main" val="2833031110"/>
                    </a:ext>
                  </a:extLst>
                </a:gridCol>
                <a:gridCol w="553615">
                  <a:extLst>
                    <a:ext uri="{9D8B030D-6E8A-4147-A177-3AD203B41FA5}">
                      <a16:colId xmlns:a16="http://schemas.microsoft.com/office/drawing/2014/main" val="609513608"/>
                    </a:ext>
                  </a:extLst>
                </a:gridCol>
                <a:gridCol w="553615">
                  <a:extLst>
                    <a:ext uri="{9D8B030D-6E8A-4147-A177-3AD203B41FA5}">
                      <a16:colId xmlns:a16="http://schemas.microsoft.com/office/drawing/2014/main" val="4188832310"/>
                    </a:ext>
                  </a:extLst>
                </a:gridCol>
                <a:gridCol w="553615">
                  <a:extLst>
                    <a:ext uri="{9D8B030D-6E8A-4147-A177-3AD203B41FA5}">
                      <a16:colId xmlns:a16="http://schemas.microsoft.com/office/drawing/2014/main" val="3119618544"/>
                    </a:ext>
                  </a:extLst>
                </a:gridCol>
                <a:gridCol w="553615">
                  <a:extLst>
                    <a:ext uri="{9D8B030D-6E8A-4147-A177-3AD203B41FA5}">
                      <a16:colId xmlns:a16="http://schemas.microsoft.com/office/drawing/2014/main" val="3829011064"/>
                    </a:ext>
                  </a:extLst>
                </a:gridCol>
                <a:gridCol w="553615">
                  <a:extLst>
                    <a:ext uri="{9D8B030D-6E8A-4147-A177-3AD203B41FA5}">
                      <a16:colId xmlns:a16="http://schemas.microsoft.com/office/drawing/2014/main" val="2357527773"/>
                    </a:ext>
                  </a:extLst>
                </a:gridCol>
              </a:tblGrid>
              <a:tr h="0">
                <a:tc>
                  <a:txBody>
                    <a:bodyPr/>
                    <a:lstStyle/>
                    <a:p>
                      <a:pPr algn="l" fontAlgn="ctr"/>
                      <a:r>
                        <a:rPr lang="en-US" b="1" dirty="0">
                          <a:effectLst/>
                        </a:rPr>
                        <a:t>symbol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&amp;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630761"/>
                  </a:ext>
                </a:extLst>
              </a:tr>
              <a:tr h="304800">
                <a:tc>
                  <a:txBody>
                    <a:bodyPr/>
                    <a:lstStyle/>
                    <a:p>
                      <a:pPr algn="l" fontAlgn="ctr"/>
                      <a:r>
                        <a:rPr lang="en-US" b="1" dirty="0">
                          <a:solidFill>
                            <a:sysClr val="windowText" lastClr="000000"/>
                          </a:solidFill>
                          <a:effectLst/>
                        </a:rPr>
                        <a:t>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681489"/>
                  </a:ext>
                </a:extLst>
              </a:tr>
            </a:tbl>
          </a:graphicData>
        </a:graphic>
      </p:graphicFrame>
      <mc:AlternateContent xmlns:mc="http://schemas.openxmlformats.org/markup-compatibility/2006" xmlns:cx2="http://schemas.microsoft.com/office/drawing/2015/10/21/chartex">
        <mc:Choice Requires="cx2">
          <p:graphicFrame>
            <p:nvGraphicFramePr>
              <p:cNvPr id="64" name="Chart 63">
                <a:extLst>
                  <a:ext uri="{FF2B5EF4-FFF2-40B4-BE49-F238E27FC236}">
                    <a16:creationId xmlns:a16="http://schemas.microsoft.com/office/drawing/2014/main" id="{BD8C4E9D-413F-5A94-0C97-A1CCA21C96E3}"/>
                  </a:ext>
                </a:extLst>
              </p:cNvPr>
              <p:cNvGraphicFramePr/>
              <p:nvPr>
                <p:extLst>
                  <p:ext uri="{D42A27DB-BD31-4B8C-83A1-F6EECF244321}">
                    <p14:modId xmlns:p14="http://schemas.microsoft.com/office/powerpoint/2010/main" val="1503136684"/>
                  </p:ext>
                </p:extLst>
              </p:nvPr>
            </p:nvGraphicFramePr>
            <p:xfrm>
              <a:off x="838200" y="5099272"/>
              <a:ext cx="2573648" cy="1648006"/>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64" name="Chart 63">
                <a:extLst>
                  <a:ext uri="{FF2B5EF4-FFF2-40B4-BE49-F238E27FC236}">
                    <a16:creationId xmlns:a16="http://schemas.microsoft.com/office/drawing/2014/main" id="{BD8C4E9D-413F-5A94-0C97-A1CCA21C96E3}"/>
                  </a:ext>
                </a:extLst>
              </p:cNvPr>
              <p:cNvPicPr>
                <a:picLocks noGrp="1" noRot="1" noChangeAspect="1" noMove="1" noResize="1" noEditPoints="1" noAdjustHandles="1" noChangeArrowheads="1" noChangeShapeType="1"/>
              </p:cNvPicPr>
              <p:nvPr/>
            </p:nvPicPr>
            <p:blipFill>
              <a:blip r:embed="rId3"/>
              <a:stretch>
                <a:fillRect/>
              </a:stretch>
            </p:blipFill>
            <p:spPr>
              <a:xfrm>
                <a:off x="838200" y="5099272"/>
                <a:ext cx="2573648" cy="1648006"/>
              </a:xfrm>
              <a:prstGeom prst="rect">
                <a:avLst/>
              </a:prstGeom>
            </p:spPr>
          </p:pic>
        </mc:Fallback>
      </mc:AlternateContent>
      <mc:AlternateContent xmlns:mc="http://schemas.openxmlformats.org/markup-compatibility/2006" xmlns:cx2="http://schemas.microsoft.com/office/drawing/2015/10/21/chartex">
        <mc:Choice Requires="cx2">
          <p:graphicFrame>
            <p:nvGraphicFramePr>
              <p:cNvPr id="65" name="Chart 64">
                <a:extLst>
                  <a:ext uri="{FF2B5EF4-FFF2-40B4-BE49-F238E27FC236}">
                    <a16:creationId xmlns:a16="http://schemas.microsoft.com/office/drawing/2014/main" id="{A794B21B-05B0-D95B-F3F7-5CC9AA7307E7}"/>
                  </a:ext>
                </a:extLst>
              </p:cNvPr>
              <p:cNvGraphicFramePr/>
              <p:nvPr>
                <p:extLst>
                  <p:ext uri="{D42A27DB-BD31-4B8C-83A1-F6EECF244321}">
                    <p14:modId xmlns:p14="http://schemas.microsoft.com/office/powerpoint/2010/main" val="3174766596"/>
                  </p:ext>
                </p:extLst>
              </p:nvPr>
            </p:nvGraphicFramePr>
            <p:xfrm>
              <a:off x="3499526" y="5105610"/>
              <a:ext cx="2323577" cy="1641668"/>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65" name="Chart 64">
                <a:extLst>
                  <a:ext uri="{FF2B5EF4-FFF2-40B4-BE49-F238E27FC236}">
                    <a16:creationId xmlns:a16="http://schemas.microsoft.com/office/drawing/2014/main" id="{A794B21B-05B0-D95B-F3F7-5CC9AA7307E7}"/>
                  </a:ext>
                </a:extLst>
              </p:cNvPr>
              <p:cNvPicPr>
                <a:picLocks noGrp="1" noRot="1" noChangeAspect="1" noMove="1" noResize="1" noEditPoints="1" noAdjustHandles="1" noChangeArrowheads="1" noChangeShapeType="1"/>
              </p:cNvPicPr>
              <p:nvPr/>
            </p:nvPicPr>
            <p:blipFill>
              <a:blip r:embed="rId5"/>
              <a:stretch>
                <a:fillRect/>
              </a:stretch>
            </p:blipFill>
            <p:spPr>
              <a:xfrm>
                <a:off x="3499526" y="5105610"/>
                <a:ext cx="2323577" cy="1641668"/>
              </a:xfrm>
              <a:prstGeom prst="rect">
                <a:avLst/>
              </a:prstGeom>
            </p:spPr>
          </p:pic>
        </mc:Fallback>
      </mc:AlternateContent>
      <mc:AlternateContent xmlns:mc="http://schemas.openxmlformats.org/markup-compatibility/2006" xmlns:cx2="http://schemas.microsoft.com/office/drawing/2015/10/21/chartex">
        <mc:Choice Requires="cx2">
          <p:graphicFrame>
            <p:nvGraphicFramePr>
              <p:cNvPr id="66" name="Chart 65">
                <a:extLst>
                  <a:ext uri="{FF2B5EF4-FFF2-40B4-BE49-F238E27FC236}">
                    <a16:creationId xmlns:a16="http://schemas.microsoft.com/office/drawing/2014/main" id="{49D5DECF-01EA-CAC9-C68D-965F7A70C3F3}"/>
                  </a:ext>
                </a:extLst>
              </p:cNvPr>
              <p:cNvGraphicFramePr/>
              <p:nvPr>
                <p:extLst>
                  <p:ext uri="{D42A27DB-BD31-4B8C-83A1-F6EECF244321}">
                    <p14:modId xmlns:p14="http://schemas.microsoft.com/office/powerpoint/2010/main" val="735658464"/>
                  </p:ext>
                </p:extLst>
              </p:nvPr>
            </p:nvGraphicFramePr>
            <p:xfrm>
              <a:off x="5823103" y="5105610"/>
              <a:ext cx="2472844" cy="1641668"/>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66" name="Chart 65">
                <a:extLst>
                  <a:ext uri="{FF2B5EF4-FFF2-40B4-BE49-F238E27FC236}">
                    <a16:creationId xmlns:a16="http://schemas.microsoft.com/office/drawing/2014/main" id="{49D5DECF-01EA-CAC9-C68D-965F7A70C3F3}"/>
                  </a:ext>
                </a:extLst>
              </p:cNvPr>
              <p:cNvPicPr>
                <a:picLocks noGrp="1" noRot="1" noChangeAspect="1" noMove="1" noResize="1" noEditPoints="1" noAdjustHandles="1" noChangeArrowheads="1" noChangeShapeType="1"/>
              </p:cNvPicPr>
              <p:nvPr/>
            </p:nvPicPr>
            <p:blipFill>
              <a:blip r:embed="rId7"/>
              <a:stretch>
                <a:fillRect/>
              </a:stretch>
            </p:blipFill>
            <p:spPr>
              <a:xfrm>
                <a:off x="5823103" y="5105610"/>
                <a:ext cx="2472844" cy="1641668"/>
              </a:xfrm>
              <a:prstGeom prst="rect">
                <a:avLst/>
              </a:prstGeom>
            </p:spPr>
          </p:pic>
        </mc:Fallback>
      </mc:AlternateContent>
      <mc:AlternateContent xmlns:mc="http://schemas.openxmlformats.org/markup-compatibility/2006" xmlns:cx2="http://schemas.microsoft.com/office/drawing/2015/10/21/chartex">
        <mc:Choice Requires="cx2">
          <p:graphicFrame>
            <p:nvGraphicFramePr>
              <p:cNvPr id="67" name="Chart 66">
                <a:extLst>
                  <a:ext uri="{FF2B5EF4-FFF2-40B4-BE49-F238E27FC236}">
                    <a16:creationId xmlns:a16="http://schemas.microsoft.com/office/drawing/2014/main" id="{A398098A-21EC-0C47-462C-EB4AB514FF7A}"/>
                  </a:ext>
                </a:extLst>
              </p:cNvPr>
              <p:cNvGraphicFramePr/>
              <p:nvPr>
                <p:extLst>
                  <p:ext uri="{D42A27DB-BD31-4B8C-83A1-F6EECF244321}">
                    <p14:modId xmlns:p14="http://schemas.microsoft.com/office/powerpoint/2010/main" val="667186612"/>
                  </p:ext>
                </p:extLst>
              </p:nvPr>
            </p:nvGraphicFramePr>
            <p:xfrm>
              <a:off x="8287653" y="5099272"/>
              <a:ext cx="2323577" cy="1648006"/>
            </p:xfrm>
            <a:graphic>
              <a:graphicData uri="http://schemas.microsoft.com/office/drawing/2014/chartex">
                <cx:chart xmlns:cx="http://schemas.microsoft.com/office/drawing/2014/chartex" xmlns:r="http://schemas.openxmlformats.org/officeDocument/2006/relationships" r:id="rId8"/>
              </a:graphicData>
            </a:graphic>
          </p:graphicFrame>
        </mc:Choice>
        <mc:Fallback xmlns="">
          <p:pic>
            <p:nvPicPr>
              <p:cNvPr id="67" name="Chart 66">
                <a:extLst>
                  <a:ext uri="{FF2B5EF4-FFF2-40B4-BE49-F238E27FC236}">
                    <a16:creationId xmlns:a16="http://schemas.microsoft.com/office/drawing/2014/main" id="{A398098A-21EC-0C47-462C-EB4AB514FF7A}"/>
                  </a:ext>
                </a:extLst>
              </p:cNvPr>
              <p:cNvPicPr>
                <a:picLocks noGrp="1" noRot="1" noChangeAspect="1" noMove="1" noResize="1" noEditPoints="1" noAdjustHandles="1" noChangeArrowheads="1" noChangeShapeType="1"/>
              </p:cNvPicPr>
              <p:nvPr/>
            </p:nvPicPr>
            <p:blipFill>
              <a:blip r:embed="rId9"/>
              <a:stretch>
                <a:fillRect/>
              </a:stretch>
            </p:blipFill>
            <p:spPr>
              <a:xfrm>
                <a:off x="8287653" y="5099272"/>
                <a:ext cx="2323577" cy="1648006"/>
              </a:xfrm>
              <a:prstGeom prst="rect">
                <a:avLst/>
              </a:prstGeom>
            </p:spPr>
          </p:pic>
        </mc:Fallback>
      </mc:AlternateContent>
    </p:spTree>
    <p:extLst>
      <p:ext uri="{BB962C8B-B14F-4D97-AF65-F5344CB8AC3E}">
        <p14:creationId xmlns:p14="http://schemas.microsoft.com/office/powerpoint/2010/main" val="571548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395FB-3008-8324-43BB-EA04A6E08282}"/>
              </a:ext>
            </a:extLst>
          </p:cNvPr>
          <p:cNvSpPr>
            <a:spLocks noGrp="1"/>
          </p:cNvSpPr>
          <p:nvPr>
            <p:ph type="ctrTitle"/>
          </p:nvPr>
        </p:nvSpPr>
        <p:spPr/>
        <p:txBody>
          <a:bodyPr/>
          <a:lstStyle/>
          <a:p>
            <a:r>
              <a:rPr lang="en-US" dirty="0"/>
              <a:t> </a:t>
            </a:r>
            <a:r>
              <a:rPr lang="ru-RU" dirty="0"/>
              <a:t>Пример процесса очистки данных</a:t>
            </a:r>
          </a:p>
        </p:txBody>
      </p:sp>
      <p:sp>
        <p:nvSpPr>
          <p:cNvPr id="6" name="Slide Number Placeholder 5">
            <a:extLst>
              <a:ext uri="{FF2B5EF4-FFF2-40B4-BE49-F238E27FC236}">
                <a16:creationId xmlns:a16="http://schemas.microsoft.com/office/drawing/2014/main" id="{03AC8EA7-2422-7B8F-63B6-FE19C201D78B}"/>
              </a:ext>
            </a:extLst>
          </p:cNvPr>
          <p:cNvSpPr>
            <a:spLocks noGrp="1"/>
          </p:cNvSpPr>
          <p:nvPr>
            <p:ph type="sldNum" idx="12"/>
          </p:nvPr>
        </p:nvSpPr>
        <p:spPr/>
        <p:txBody>
          <a:bodyPr/>
          <a:lstStyle/>
          <a:p>
            <a:pPr marL="0" lvl="0" indent="0" algn="r" rtl="0">
              <a:spcBef>
                <a:spcPts val="0"/>
              </a:spcBef>
              <a:spcAft>
                <a:spcPts val="0"/>
              </a:spcAft>
              <a:buNone/>
            </a:pPr>
            <a:r>
              <a:rPr lang="en-US" dirty="0"/>
              <a:t>8</a:t>
            </a:r>
            <a:endParaRPr lang="ru-RU" dirty="0"/>
          </a:p>
        </p:txBody>
      </p:sp>
      <p:graphicFrame>
        <p:nvGraphicFramePr>
          <p:cNvPr id="7" name="Google Shape;281;p15">
            <a:extLst>
              <a:ext uri="{FF2B5EF4-FFF2-40B4-BE49-F238E27FC236}">
                <a16:creationId xmlns:a16="http://schemas.microsoft.com/office/drawing/2014/main" id="{44A269E9-8AB6-B356-0EAD-2C229765796C}"/>
              </a:ext>
            </a:extLst>
          </p:cNvPr>
          <p:cNvGraphicFramePr/>
          <p:nvPr>
            <p:extLst>
              <p:ext uri="{D42A27DB-BD31-4B8C-83A1-F6EECF244321}">
                <p14:modId xmlns:p14="http://schemas.microsoft.com/office/powerpoint/2010/main" val="2217195265"/>
              </p:ext>
            </p:extLst>
          </p:nvPr>
        </p:nvGraphicFramePr>
        <p:xfrm>
          <a:off x="620489" y="1429825"/>
          <a:ext cx="11035430" cy="4983366"/>
        </p:xfrm>
        <a:graphic>
          <a:graphicData uri="http://schemas.openxmlformats.org/drawingml/2006/table">
            <a:tbl>
              <a:tblPr firstRow="1" bandRow="1">
                <a:noFill/>
                <a:tableStyleId>{2B380415-17A6-43DE-A5B4-2A3D13572C4F}</a:tableStyleId>
              </a:tblPr>
              <a:tblGrid>
                <a:gridCol w="1026552">
                  <a:extLst>
                    <a:ext uri="{9D8B030D-6E8A-4147-A177-3AD203B41FA5}">
                      <a16:colId xmlns:a16="http://schemas.microsoft.com/office/drawing/2014/main" val="20000"/>
                    </a:ext>
                  </a:extLst>
                </a:gridCol>
                <a:gridCol w="8843958">
                  <a:extLst>
                    <a:ext uri="{9D8B030D-6E8A-4147-A177-3AD203B41FA5}">
                      <a16:colId xmlns:a16="http://schemas.microsoft.com/office/drawing/2014/main" val="20002"/>
                    </a:ext>
                  </a:extLst>
                </a:gridCol>
                <a:gridCol w="1164920">
                  <a:extLst>
                    <a:ext uri="{9D8B030D-6E8A-4147-A177-3AD203B41FA5}">
                      <a16:colId xmlns:a16="http://schemas.microsoft.com/office/drawing/2014/main" val="20003"/>
                    </a:ext>
                  </a:extLst>
                </a:gridCol>
              </a:tblGrid>
              <a:tr h="496124">
                <a:tc>
                  <a:txBody>
                    <a:bodyPr/>
                    <a:lstStyle/>
                    <a:p>
                      <a:pPr marL="0" marR="0" lvl="0" indent="0" algn="ctr" rtl="0">
                        <a:lnSpc>
                          <a:spcPct val="100000"/>
                        </a:lnSpc>
                        <a:spcBef>
                          <a:spcPts val="0"/>
                        </a:spcBef>
                        <a:spcAft>
                          <a:spcPts val="0"/>
                        </a:spcAft>
                        <a:buClr>
                          <a:schemeClr val="dk1"/>
                        </a:buClr>
                        <a:buSzPts val="1800"/>
                        <a:buFont typeface="Arial"/>
                        <a:buNone/>
                      </a:pPr>
                      <a:r>
                        <a:rPr lang="ru-RU" sz="1400" u="none" strike="noStrike" cap="none" dirty="0">
                          <a:latin typeface="Calibri"/>
                          <a:ea typeface="Calibri"/>
                          <a:cs typeface="Calibri"/>
                          <a:sym typeface="Calibri"/>
                        </a:rPr>
                        <a:t>Уровень очистки</a:t>
                      </a:r>
                      <a:endParaRPr sz="1400" u="none" strike="noStrike" cap="none" dirty="0"/>
                    </a:p>
                  </a:txBody>
                  <a:tcPr marL="7200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ru-RU" sz="1400" u="none" strike="noStrike" cap="none" dirty="0">
                          <a:latin typeface="Calibri"/>
                          <a:ea typeface="Calibri"/>
                          <a:cs typeface="Calibri"/>
                          <a:sym typeface="Calibri"/>
                        </a:rPr>
                        <a:t>Пример </a:t>
                      </a:r>
                    </a:p>
                    <a:p>
                      <a:pPr marL="0" marR="0" lvl="0" indent="0" algn="ctr" rtl="0">
                        <a:lnSpc>
                          <a:spcPct val="100000"/>
                        </a:lnSpc>
                        <a:spcBef>
                          <a:spcPts val="0"/>
                        </a:spcBef>
                        <a:spcAft>
                          <a:spcPts val="0"/>
                        </a:spcAft>
                        <a:buClr>
                          <a:schemeClr val="dk1"/>
                        </a:buClr>
                        <a:buSzPts val="1800"/>
                        <a:buFont typeface="Calibri"/>
                        <a:buNone/>
                      </a:pPr>
                      <a:r>
                        <a:rPr lang="ru-RU" sz="1400" u="none" strike="noStrike" cap="none" dirty="0">
                          <a:latin typeface="Calibri"/>
                          <a:ea typeface="Calibri"/>
                          <a:cs typeface="Calibri"/>
                          <a:sym typeface="Calibri"/>
                        </a:rPr>
                        <a:t>контекста</a:t>
                      </a:r>
                      <a:endParaRPr sz="1400" u="none" strike="noStrike" cap="none"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ru-RU" sz="1400" u="none" strike="noStrike" cap="none" dirty="0">
                          <a:latin typeface="Calibri"/>
                          <a:ea typeface="Calibri"/>
                          <a:cs typeface="Calibri"/>
                          <a:sym typeface="Calibri"/>
                        </a:rPr>
                        <a:t>Пример </a:t>
                      </a:r>
                    </a:p>
                    <a:p>
                      <a:pPr marL="0" marR="0" lvl="0" indent="0" algn="ctr" rtl="0">
                        <a:lnSpc>
                          <a:spcPct val="100000"/>
                        </a:lnSpc>
                        <a:spcBef>
                          <a:spcPts val="0"/>
                        </a:spcBef>
                        <a:spcAft>
                          <a:spcPts val="0"/>
                        </a:spcAft>
                        <a:buClr>
                          <a:srgbClr val="000000"/>
                        </a:buClr>
                        <a:buSzPts val="1800"/>
                        <a:buFont typeface="Arial"/>
                        <a:buNone/>
                      </a:pPr>
                      <a:r>
                        <a:rPr lang="ru-RU" sz="1400" u="none" strike="noStrike" cap="none" dirty="0">
                          <a:latin typeface="Calibri"/>
                          <a:ea typeface="Calibri"/>
                          <a:cs typeface="Calibri"/>
                          <a:sym typeface="Calibri"/>
                        </a:rPr>
                        <a:t>вопроса</a:t>
                      </a:r>
                      <a:endParaRPr sz="1400" u="none" strike="noStrike" cap="none"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BC00"/>
                    </a:solidFill>
                  </a:tcPr>
                </a:tc>
                <a:extLst>
                  <a:ext uri="{0D108BD9-81ED-4DB2-BD59-A6C34878D82A}">
                    <a16:rowId xmlns:a16="http://schemas.microsoft.com/office/drawing/2014/main" val="10000"/>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L0</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 исходные данные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dirty="0">
                          <a:latin typeface="Calibri Light" panose="020F0302020204030204" pitchFamily="34" charset="0"/>
                          <a:ea typeface="Calibri Light" panose="020F0302020204030204" pitchFamily="34" charset="0"/>
                          <a:cs typeface="Calibri Light" panose="020F0302020204030204" pitchFamily="34" charset="0"/>
                        </a:rPr>
                        <a:t>«В</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ы́</a:t>
                      </a:r>
                      <a:r>
                        <a:rPr lang="ru-RU" sz="1100" dirty="0">
                          <a:latin typeface="Calibri Light" panose="020F0302020204030204" pitchFamily="34" charset="0"/>
                          <a:ea typeface="Calibri Light" panose="020F0302020204030204" pitchFamily="34" charset="0"/>
                          <a:cs typeface="Calibri Light" panose="020F0302020204030204" pitchFamily="34" charset="0"/>
                        </a:rPr>
                        <a:t>ставочны</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 центр» — станция Московского монорельса. Расположена между станциями «Улица Академика Корол</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ё</a:t>
                      </a:r>
                      <a:r>
                        <a:rPr lang="ru-RU" sz="1100" dirty="0">
                          <a:latin typeface="Calibri Light" panose="020F0302020204030204" pitchFamily="34" charset="0"/>
                          <a:ea typeface="Calibri Light" panose="020F0302020204030204" pitchFamily="34" charset="0"/>
                          <a:cs typeface="Calibri Light" panose="020F0302020204030204" pitchFamily="34" charset="0"/>
                        </a:rPr>
                        <a:t>ва» и «Улица Сергея Э</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зенште</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на». Находится на территории Останкинского ра</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она Северо-Восточного административного округа города Москвы. Переход на станцию ВДНХ Калужско-Рижско</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 линии. Названа в честь Всеросси</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ского выставочного центра — названия ВДНХ с 1992 по 2014 год. 20 ноября 2004 года линия монорельса начала работать в «экскурсионном режиме» и перевезла первых пассажиров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 это выставочный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1: убираем</a:t>
                      </a:r>
                      <a:r>
                        <a:rPr lang="ru-RU" sz="1100" u="none" strike="noStrike" cap="none" baseline="0" dirty="0">
                          <a:latin typeface="Calibri Light" panose="020F0302020204030204" pitchFamily="34" charset="0"/>
                          <a:ea typeface="Calibri Light" panose="020F0302020204030204" pitchFamily="34" charset="0"/>
                          <a:cs typeface="Calibri Light" panose="020F0302020204030204" pitchFamily="34" charset="0"/>
                          <a:sym typeface="Calibri"/>
                        </a:rPr>
                        <a:t>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юникод символы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dirty="0">
                          <a:latin typeface="Calibri Light" panose="020F0302020204030204" pitchFamily="34" charset="0"/>
                          <a:ea typeface="Calibri Light" panose="020F0302020204030204" pitchFamily="34" charset="0"/>
                          <a:cs typeface="Calibri Light" panose="020F0302020204030204" pitchFamily="34" charset="0"/>
                        </a:rPr>
                        <a:t>«</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dirty="0">
                          <a:latin typeface="Calibri Light" panose="020F0302020204030204" pitchFamily="34" charset="0"/>
                          <a:ea typeface="Calibri Light" panose="020F0302020204030204" pitchFamily="34" charset="0"/>
                          <a:cs typeface="Calibri Light" panose="020F0302020204030204" pitchFamily="34" charset="0"/>
                        </a:rPr>
                        <a:t>ыставочныи центр» — станция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М</a:t>
                      </a:r>
                      <a:r>
                        <a:rPr lang="ru-RU" sz="1100" dirty="0">
                          <a:latin typeface="Calibri Light" panose="020F0302020204030204" pitchFamily="34" charset="0"/>
                          <a:ea typeface="Calibri Light" panose="020F0302020204030204" pitchFamily="34" charset="0"/>
                          <a:cs typeface="Calibri Light" panose="020F0302020204030204" pitchFamily="34" charset="0"/>
                        </a:rPr>
                        <a:t>осковского монорельса.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Р</a:t>
                      </a:r>
                      <a:r>
                        <a:rPr lang="ru-RU" sz="1100" dirty="0">
                          <a:latin typeface="Calibri Light" panose="020F0302020204030204" pitchFamily="34" charset="0"/>
                          <a:ea typeface="Calibri Light" panose="020F0302020204030204" pitchFamily="34" charset="0"/>
                          <a:cs typeface="Calibri Light" panose="020F0302020204030204" pitchFamily="34" charset="0"/>
                        </a:rPr>
                        <a:t>асположена между станциями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У</a:t>
                      </a:r>
                      <a:r>
                        <a:rPr lang="ru-RU" sz="1100" dirty="0">
                          <a:latin typeface="Calibri Light" panose="020F0302020204030204" pitchFamily="34" charset="0"/>
                          <a:ea typeface="Calibri Light" panose="020F0302020204030204" pitchFamily="34" charset="0"/>
                          <a:cs typeface="Calibri Light" panose="020F0302020204030204" pitchFamily="34" charset="0"/>
                        </a:rPr>
                        <a:t>лица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dirty="0">
                          <a:latin typeface="Calibri Light" panose="020F0302020204030204" pitchFamily="34" charset="0"/>
                          <a:ea typeface="Calibri Light" panose="020F0302020204030204" pitchFamily="34" charset="0"/>
                          <a:cs typeface="Calibri Light" panose="020F0302020204030204" pitchFamily="34" charset="0"/>
                        </a:rPr>
                        <a:t>кадемика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К</a:t>
                      </a:r>
                      <a:r>
                        <a:rPr lang="ru-RU" sz="1100" dirty="0">
                          <a:latin typeface="Calibri Light" panose="020F0302020204030204" pitchFamily="34" charset="0"/>
                          <a:ea typeface="Calibri Light" panose="020F0302020204030204" pitchFamily="34" charset="0"/>
                          <a:cs typeface="Calibri Light" panose="020F0302020204030204" pitchFamily="34" charset="0"/>
                        </a:rPr>
                        <a:t>оролева» 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У</a:t>
                      </a:r>
                      <a:r>
                        <a:rPr lang="ru-RU" sz="1100" dirty="0">
                          <a:latin typeface="Calibri Light" panose="020F0302020204030204" pitchFamily="34" charset="0"/>
                          <a:ea typeface="Calibri Light" panose="020F0302020204030204" pitchFamily="34" charset="0"/>
                          <a:cs typeface="Calibri Light" panose="020F0302020204030204" pitchFamily="34" charset="0"/>
                        </a:rPr>
                        <a:t>лица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С</a:t>
                      </a:r>
                      <a:r>
                        <a:rPr lang="ru-RU" sz="1100" dirty="0">
                          <a:latin typeface="Calibri Light" panose="020F0302020204030204" pitchFamily="34" charset="0"/>
                          <a:ea typeface="Calibri Light" panose="020F0302020204030204" pitchFamily="34" charset="0"/>
                          <a:cs typeface="Calibri Light" panose="020F0302020204030204" pitchFamily="34" charset="0"/>
                        </a:rPr>
                        <a:t>ергея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Э</a:t>
                      </a:r>
                      <a:r>
                        <a:rPr lang="ru-RU" sz="1100" dirty="0">
                          <a:latin typeface="Calibri Light" panose="020F0302020204030204" pitchFamily="34" charset="0"/>
                          <a:ea typeface="Calibri Light" panose="020F0302020204030204" pitchFamily="34" charset="0"/>
                          <a:cs typeface="Calibri Light" panose="020F0302020204030204" pitchFamily="34" charset="0"/>
                        </a:rPr>
                        <a:t>изенштеина».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a:t>
                      </a:r>
                      <a:r>
                        <a:rPr lang="ru-RU" sz="1100" dirty="0">
                          <a:latin typeface="Calibri Light" panose="020F0302020204030204" pitchFamily="34" charset="0"/>
                          <a:ea typeface="Calibri Light" panose="020F0302020204030204" pitchFamily="34" charset="0"/>
                          <a:cs typeface="Calibri Light" panose="020F0302020204030204" pitchFamily="34" charset="0"/>
                        </a:rPr>
                        <a:t>аходится на территории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a:t>
                      </a:r>
                      <a:r>
                        <a:rPr lang="ru-RU" sz="1100" dirty="0">
                          <a:latin typeface="Calibri Light" panose="020F0302020204030204" pitchFamily="34" charset="0"/>
                          <a:ea typeface="Calibri Light" panose="020F0302020204030204" pitchFamily="34" charset="0"/>
                          <a:cs typeface="Calibri Light" panose="020F0302020204030204" pitchFamily="34" charset="0"/>
                        </a:rPr>
                        <a:t>станкинского раиона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С</a:t>
                      </a:r>
                      <a:r>
                        <a:rPr lang="ru-RU" sz="1100" dirty="0">
                          <a:latin typeface="Calibri Light" panose="020F0302020204030204" pitchFamily="34" charset="0"/>
                          <a:ea typeface="Calibri Light" panose="020F0302020204030204" pitchFamily="34" charset="0"/>
                          <a:cs typeface="Calibri Light" panose="020F0302020204030204" pitchFamily="34" charset="0"/>
                        </a:rPr>
                        <a:t>еверо-</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dirty="0">
                          <a:latin typeface="Calibri Light" panose="020F0302020204030204" pitchFamily="34" charset="0"/>
                          <a:ea typeface="Calibri Light" panose="020F0302020204030204" pitchFamily="34" charset="0"/>
                          <a:cs typeface="Calibri Light" panose="020F0302020204030204" pitchFamily="34" charset="0"/>
                        </a:rPr>
                        <a:t>осточного административного округа города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М</a:t>
                      </a:r>
                      <a:r>
                        <a:rPr lang="ru-RU" sz="1100" dirty="0">
                          <a:latin typeface="Calibri Light" panose="020F0302020204030204" pitchFamily="34" charset="0"/>
                          <a:ea typeface="Calibri Light" panose="020F0302020204030204" pitchFamily="34" charset="0"/>
                          <a:cs typeface="Calibri Light" panose="020F0302020204030204" pitchFamily="34" charset="0"/>
                        </a:rPr>
                        <a:t>осквы.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П</a:t>
                      </a:r>
                      <a:r>
                        <a:rPr lang="ru-RU" sz="1100" dirty="0">
                          <a:latin typeface="Calibri Light" panose="020F0302020204030204" pitchFamily="34" charset="0"/>
                          <a:ea typeface="Calibri Light" panose="020F0302020204030204" pitchFamily="34" charset="0"/>
                          <a:cs typeface="Calibri Light" panose="020F0302020204030204" pitchFamily="34" charset="0"/>
                        </a:rPr>
                        <a:t>ереход на станцию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ВДНХ</a:t>
                      </a:r>
                      <a:r>
                        <a:rPr lang="ru-RU" sz="1100" dirty="0">
                          <a:latin typeface="Calibri Light" panose="020F0302020204030204" pitchFamily="34" charset="0"/>
                          <a:ea typeface="Calibri Light" panose="020F0302020204030204" pitchFamily="34" charset="0"/>
                          <a:cs typeface="Calibri Light" panose="020F0302020204030204" pitchFamily="34" charset="0"/>
                        </a:rPr>
                        <a:t>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К</a:t>
                      </a:r>
                      <a:r>
                        <a:rPr lang="ru-RU" sz="1100" dirty="0">
                          <a:latin typeface="Calibri Light" panose="020F0302020204030204" pitchFamily="34" charset="0"/>
                          <a:ea typeface="Calibri Light" panose="020F0302020204030204" pitchFamily="34" charset="0"/>
                          <a:cs typeface="Calibri Light" panose="020F0302020204030204" pitchFamily="34" charset="0"/>
                        </a:rPr>
                        <a:t>алужско-</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Р</a:t>
                      </a:r>
                      <a:r>
                        <a:rPr lang="ru-RU" sz="1100" dirty="0">
                          <a:latin typeface="Calibri Light" panose="020F0302020204030204" pitchFamily="34" charset="0"/>
                          <a:ea typeface="Calibri Light" panose="020F0302020204030204" pitchFamily="34" charset="0"/>
                          <a:cs typeface="Calibri Light" panose="020F0302020204030204" pitchFamily="34" charset="0"/>
                        </a:rPr>
                        <a:t>ижскои линии.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a:t>
                      </a:r>
                      <a:r>
                        <a:rPr lang="ru-RU" sz="1100" dirty="0">
                          <a:latin typeface="Calibri Light" panose="020F0302020204030204" pitchFamily="34" charset="0"/>
                          <a:ea typeface="Calibri Light" panose="020F0302020204030204" pitchFamily="34" charset="0"/>
                          <a:cs typeface="Calibri Light" panose="020F0302020204030204" pitchFamily="34" charset="0"/>
                        </a:rPr>
                        <a:t>азвана в честь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dirty="0">
                          <a:latin typeface="Calibri Light" panose="020F0302020204030204" pitchFamily="34" charset="0"/>
                          <a:ea typeface="Calibri Light" panose="020F0302020204030204" pitchFamily="34" charset="0"/>
                          <a:cs typeface="Calibri Light" panose="020F0302020204030204" pitchFamily="34" charset="0"/>
                        </a:rPr>
                        <a:t>сероссииского выставочного центра — названия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ВДНХ</a:t>
                      </a:r>
                      <a:r>
                        <a:rPr lang="ru-RU" sz="1100" dirty="0">
                          <a:latin typeface="Calibri Light" panose="020F0302020204030204" pitchFamily="34" charset="0"/>
                          <a:ea typeface="Calibri Light" panose="020F0302020204030204" pitchFamily="34" charset="0"/>
                          <a:cs typeface="Calibri Light" panose="020F0302020204030204" pitchFamily="34" charset="0"/>
                        </a:rPr>
                        <a:t> с 1992 по 2014 год. 20 ноября 2004 года линия монорельса начала работать в «экскурсионном режиме» и перевезла первых пассажиров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dirty="0">
                          <a:latin typeface="Calibri Light" panose="020F0302020204030204" pitchFamily="34" charset="0"/>
                          <a:ea typeface="Calibri Light" panose="020F0302020204030204" pitchFamily="34" charset="0"/>
                          <a:cs typeface="Calibri Light" panose="020F0302020204030204" pitchFamily="34" charset="0"/>
                        </a:rPr>
                        <a:t>днх - это выставочныи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2: переводим в нижний регистр</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выставочныи центр</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 —</a:t>
                      </a:r>
                      <a:r>
                        <a:rPr lang="ru-RU" sz="1100" dirty="0">
                          <a:latin typeface="Calibri Light" panose="020F0302020204030204" pitchFamily="34" charset="0"/>
                          <a:ea typeface="Calibri Light" panose="020F0302020204030204" pitchFamily="34" charset="0"/>
                          <a:cs typeface="Calibri Light" panose="020F0302020204030204" pitchFamily="34" charset="0"/>
                        </a:rPr>
                        <a:t> станция московского монорельса</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расположена между станциями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улица академика королева</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улица сергея эизенштеина</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находится на территории останкинского раиона северо</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восточного административного округа города москвы</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переход на станцию вднх калужско</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рижскои линии</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названа в честь всероссииского выставочного центра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названия вднх с 1992 по 2014 год</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20 ноября 2004 года линия монорельса начала работать в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экскурсионном режиме</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и перевезла первых пассажиров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это выставочныи центр</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L3: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удаляем служебные символы и пунктуацию</a:t>
                      </a:r>
                      <a:endPar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выставочныи центр станция московского монорельса расположена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между</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станциями улица академика королева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улица сергея эизенштеина находится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территории останкинского раиона северо восточного административного округа города москвы переход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станцию вднх калужско рижскои линии названа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честь всероссииского выставочного центра названия вднх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с</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1992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по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2014 год 20 ноября 2004 года линия монорельса начала работать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экскурсионном режиме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перевезла первых пассажиров</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это выставочныи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56077440"/>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L4: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удаляем стоп слова</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выставочны</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центр станц</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московск</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монорельс</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располож</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ена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станц</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иями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улиц</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академик</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королев</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улиц</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серге</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эизенштеин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наход</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ится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территор</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останкинск</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раион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север</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восточн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административн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округ</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город</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москв</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ы</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переход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с</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танц</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ию</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вднх калужск</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рижско</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лин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назва</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чест</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ь</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всероссииск</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выставочн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центр</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назван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вднх 1992 2014 год 20 ноябр</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2004 год</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лин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монорельс</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нача</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ла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работа</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ть</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экскурсион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ном</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режим</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е</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перевезл</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перв</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ых</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пассажир</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ов</a:t>
                      </a:r>
                      <a:endParaRPr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эт</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a:t>
                      </a:r>
                      <a:r>
                        <a:rPr lang="ru-RU" sz="1100" dirty="0">
                          <a:latin typeface="Calibri Light" panose="020F0302020204030204" pitchFamily="34" charset="0"/>
                          <a:ea typeface="Calibri Light" panose="020F0302020204030204" pitchFamily="34" charset="0"/>
                          <a:cs typeface="Calibri Light" panose="020F0302020204030204" pitchFamily="34" charset="0"/>
                        </a:rPr>
                        <a:t> выставочны</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a:t>
                      </a:r>
                      <a:r>
                        <a:rPr lang="ru-RU" sz="1100" dirty="0">
                          <a:latin typeface="Calibri Light" panose="020F0302020204030204" pitchFamily="34" charset="0"/>
                          <a:ea typeface="Calibri Light" panose="020F0302020204030204" pitchFamily="34" charset="0"/>
                          <a:cs typeface="Calibri Light" panose="020F0302020204030204" pitchFamily="34" charset="0"/>
                        </a:rPr>
                        <a:t>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36556598"/>
                  </a:ext>
                </a:extLst>
              </a:tr>
              <a:tr h="655146">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L5: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стемминг</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выставочны центр станц московск монорельс располож станц улиц академик королев улиц серге эизенштеин наход территор останкинск раион север восточн административн округ город москв переход танц вднх калужск рижско лин назва чест всероссииск выставочн центр назван вднх 19922014 год 20 ноябр 2004 год лин монорельс нача работа экскурсион режим перевезл перв пассажир</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эт выставочны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37876758"/>
                  </a:ext>
                </a:extLst>
              </a:tr>
            </a:tbl>
          </a:graphicData>
        </a:graphic>
      </p:graphicFrame>
    </p:spTree>
    <p:extLst>
      <p:ext uri="{BB962C8B-B14F-4D97-AF65-F5344CB8AC3E}">
        <p14:creationId xmlns:p14="http://schemas.microsoft.com/office/powerpoint/2010/main" val="701757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5"/>
          <p:cNvSpPr txBox="1">
            <a:spLocks noGrp="1"/>
          </p:cNvSpPr>
          <p:nvPr>
            <p:ph type="ctrTitle"/>
          </p:nvPr>
        </p:nvSpPr>
        <p:spPr>
          <a:xfrm>
            <a:off x="620489" y="628956"/>
            <a:ext cx="5748194" cy="589424"/>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80BC00"/>
              </a:buClr>
              <a:buSzPts val="3600"/>
              <a:buFont typeface="Calibri"/>
              <a:buNone/>
            </a:pPr>
            <a:r>
              <a:rPr lang="ru-RU" b="1" dirty="0"/>
              <a:t>Семантический анализ данных</a:t>
            </a:r>
            <a:endParaRPr b="1" dirty="0">
              <a:solidFill>
                <a:srgbClr val="80BC00"/>
              </a:solidFill>
              <a:latin typeface="Calibri"/>
              <a:ea typeface="Calibri"/>
              <a:cs typeface="Calibri"/>
              <a:sym typeface="Calibri"/>
            </a:endParaRPr>
          </a:p>
        </p:txBody>
      </p:sp>
      <p:sp>
        <p:nvSpPr>
          <p:cNvPr id="233" name="Google Shape;233;p5"/>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9</a:t>
            </a:r>
            <a:endParaRPr dirty="0"/>
          </a:p>
        </p:txBody>
      </p:sp>
      <p:sp>
        <p:nvSpPr>
          <p:cNvPr id="234" name="Google Shape;234;p5"/>
          <p:cNvSpPr txBox="1"/>
          <p:nvPr/>
        </p:nvSpPr>
        <p:spPr>
          <a:xfrm>
            <a:off x="620489" y="1838425"/>
            <a:ext cx="6968865" cy="1076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ru-RU" sz="1800" dirty="0">
                <a:solidFill>
                  <a:schemeClr val="lt1"/>
                </a:solidFill>
                <a:latin typeface="Calibri"/>
                <a:ea typeface="Calibri"/>
                <a:cs typeface="Calibri"/>
                <a:sym typeface="Calibri"/>
              </a:rPr>
              <a:t>Мультиязычная модель «</a:t>
            </a:r>
            <a:r>
              <a:rPr lang="en-US" sz="1800" dirty="0">
                <a:solidFill>
                  <a:schemeClr val="lt1"/>
                </a:solidFill>
                <a:latin typeface="Calibri"/>
                <a:ea typeface="Calibri"/>
                <a:cs typeface="Calibri"/>
                <a:sym typeface="Calibri"/>
              </a:rPr>
              <a:t>universal-sentence-encoder-multilingual</a:t>
            </a:r>
            <a:r>
              <a:rPr lang="ru-RU" sz="1800" dirty="0">
                <a:solidFill>
                  <a:schemeClr val="lt1"/>
                </a:solidFill>
                <a:latin typeface="Calibri"/>
                <a:ea typeface="Calibri"/>
                <a:cs typeface="Calibri"/>
                <a:sym typeface="Calibri"/>
              </a:rPr>
              <a:t>»</a:t>
            </a:r>
            <a:r>
              <a:rPr lang="en-US" sz="1800" dirty="0">
                <a:solidFill>
                  <a:schemeClr val="lt1"/>
                </a:solidFill>
                <a:latin typeface="Calibri"/>
                <a:ea typeface="Calibri"/>
                <a:cs typeface="Calibri"/>
                <a:sym typeface="Calibri"/>
              </a:rPr>
              <a:t> </a:t>
            </a:r>
            <a:r>
              <a:rPr lang="ru-RU" sz="1800" dirty="0">
                <a:solidFill>
                  <a:schemeClr val="lt1"/>
                </a:solidFill>
                <a:latin typeface="Calibri"/>
                <a:ea typeface="Calibri"/>
                <a:cs typeface="Calibri"/>
                <a:sym typeface="Calibri"/>
              </a:rPr>
              <a:t>делает кодировку для целого предложения, в отличии от </a:t>
            </a:r>
            <a:r>
              <a:rPr lang="en-US" sz="1800" dirty="0">
                <a:solidFill>
                  <a:schemeClr val="lt1"/>
                </a:solidFill>
                <a:latin typeface="Calibri"/>
                <a:ea typeface="Calibri"/>
                <a:cs typeface="Calibri"/>
                <a:sym typeface="Calibri"/>
              </a:rPr>
              <a:t>word2vec </a:t>
            </a:r>
            <a:r>
              <a:rPr lang="en-US" sz="1800" dirty="0" err="1">
                <a:solidFill>
                  <a:schemeClr val="lt1"/>
                </a:solidFill>
                <a:latin typeface="Calibri"/>
                <a:ea typeface="Calibri"/>
                <a:cs typeface="Calibri"/>
                <a:sym typeface="Calibri"/>
              </a:rPr>
              <a:t>FastText</a:t>
            </a:r>
            <a:r>
              <a:rPr lang="en-US" sz="1800" dirty="0">
                <a:solidFill>
                  <a:schemeClr val="lt1"/>
                </a:solidFill>
                <a:latin typeface="Calibri"/>
                <a:ea typeface="Calibri"/>
                <a:cs typeface="Calibri"/>
                <a:sym typeface="Calibri"/>
              </a:rPr>
              <a:t> </a:t>
            </a:r>
            <a:r>
              <a:rPr lang="ru-RU" sz="1800" dirty="0">
                <a:solidFill>
                  <a:schemeClr val="lt1"/>
                </a:solidFill>
                <a:latin typeface="Calibri"/>
                <a:ea typeface="Calibri"/>
                <a:cs typeface="Calibri"/>
                <a:sym typeface="Calibri"/>
              </a:rPr>
              <a:t>и </a:t>
            </a:r>
            <a:r>
              <a:rPr lang="en-US" sz="1800" dirty="0">
                <a:solidFill>
                  <a:schemeClr val="lt1"/>
                </a:solidFill>
                <a:latin typeface="Calibri"/>
                <a:ea typeface="Calibri"/>
                <a:cs typeface="Calibri"/>
                <a:sym typeface="Calibri"/>
              </a:rPr>
              <a:t>TF-IDF</a:t>
            </a:r>
            <a:r>
              <a:rPr lang="ru-RU" sz="1800" dirty="0">
                <a:solidFill>
                  <a:schemeClr val="lt1"/>
                </a:solidFill>
                <a:latin typeface="Calibri"/>
                <a:ea typeface="Calibri"/>
                <a:cs typeface="Calibri"/>
                <a:sym typeface="Calibri"/>
              </a:rPr>
              <a:t>, что позволяет проверить корреляцию между контектом и общим вопросом.</a:t>
            </a:r>
            <a:endParaRPr lang="ru-RU" sz="1400" b="0" i="0" u="none" strike="noStrike" cap="none" dirty="0">
              <a:solidFill>
                <a:srgbClr val="000000"/>
              </a:solidFill>
              <a:latin typeface="Arial"/>
              <a:ea typeface="Arial"/>
              <a:cs typeface="Arial"/>
              <a:sym typeface="Arial"/>
            </a:endParaRPr>
          </a:p>
        </p:txBody>
      </p:sp>
      <p:pic>
        <p:nvPicPr>
          <p:cNvPr id="11" name="Picture 10" descr="Diagram&#10;&#10;Description automatically generated">
            <a:extLst>
              <a:ext uri="{FF2B5EF4-FFF2-40B4-BE49-F238E27FC236}">
                <a16:creationId xmlns:a16="http://schemas.microsoft.com/office/drawing/2014/main" id="{6F411CAD-BCF4-E1D0-7A95-210A2CC19D9F}"/>
              </a:ext>
            </a:extLst>
          </p:cNvPr>
          <p:cNvPicPr>
            <a:picLocks noChangeAspect="1"/>
          </p:cNvPicPr>
          <p:nvPr/>
        </p:nvPicPr>
        <p:blipFill rotWithShape="1">
          <a:blip r:embed="rId3"/>
          <a:srcRect l="2093"/>
          <a:stretch/>
        </p:blipFill>
        <p:spPr>
          <a:xfrm>
            <a:off x="8535575" y="628956"/>
            <a:ext cx="2132425" cy="5975951"/>
          </a:xfrm>
          <a:prstGeom prst="rect">
            <a:avLst/>
          </a:prstGeom>
        </p:spPr>
      </p:pic>
      <p:pic>
        <p:nvPicPr>
          <p:cNvPr id="13" name="Picture 12">
            <a:extLst>
              <a:ext uri="{FF2B5EF4-FFF2-40B4-BE49-F238E27FC236}">
                <a16:creationId xmlns:a16="http://schemas.microsoft.com/office/drawing/2014/main" id="{BCD391D4-3F49-2575-07BB-08DB11F2A9AA}"/>
              </a:ext>
            </a:extLst>
          </p:cNvPr>
          <p:cNvPicPr>
            <a:picLocks noChangeAspect="1"/>
          </p:cNvPicPr>
          <p:nvPr/>
        </p:nvPicPr>
        <p:blipFill rotWithShape="1">
          <a:blip r:embed="rId4"/>
          <a:srcRect r="1838"/>
          <a:stretch/>
        </p:blipFill>
        <p:spPr>
          <a:xfrm>
            <a:off x="620489" y="3241982"/>
            <a:ext cx="3729261" cy="3296930"/>
          </a:xfrm>
          <a:prstGeom prst="rect">
            <a:avLst/>
          </a:prstGeom>
        </p:spPr>
      </p:pic>
      <p:pic>
        <p:nvPicPr>
          <p:cNvPr id="15" name="Picture 14">
            <a:extLst>
              <a:ext uri="{FF2B5EF4-FFF2-40B4-BE49-F238E27FC236}">
                <a16:creationId xmlns:a16="http://schemas.microsoft.com/office/drawing/2014/main" id="{FF6C4883-F0E5-5F70-67D8-516B292DF785}"/>
              </a:ext>
            </a:extLst>
          </p:cNvPr>
          <p:cNvPicPr>
            <a:picLocks noChangeAspect="1"/>
          </p:cNvPicPr>
          <p:nvPr/>
        </p:nvPicPr>
        <p:blipFill rotWithShape="1">
          <a:blip r:embed="rId5"/>
          <a:srcRect l="8692" r="-1"/>
          <a:stretch/>
        </p:blipFill>
        <p:spPr>
          <a:xfrm>
            <a:off x="4349750" y="3241982"/>
            <a:ext cx="3468911" cy="3296930"/>
          </a:xfrm>
          <a:prstGeom prst="rect">
            <a:avLst/>
          </a:prstGeom>
        </p:spPr>
      </p:pic>
    </p:spTree>
    <p:extLst>
      <p:ext uri="{BB962C8B-B14F-4D97-AF65-F5344CB8AC3E}">
        <p14:creationId xmlns:p14="http://schemas.microsoft.com/office/powerpoint/2010/main" val="1523592730"/>
      </p:ext>
    </p:extLst>
  </p:cSld>
  <p:clrMapOvr>
    <a:masterClrMapping/>
  </p:clrMapOvr>
</p:sld>
</file>

<file path=ppt/theme/theme1.xml><?xml version="1.0" encoding="utf-8"?>
<a:theme xmlns:a="http://schemas.openxmlformats.org/drawingml/2006/main" name="IU">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1953</TotalTime>
  <Words>2506</Words>
  <Application>Microsoft Office PowerPoint</Application>
  <PresentationFormat>Widescreen</PresentationFormat>
  <Paragraphs>348</Paragraphs>
  <Slides>27</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Noto Sans</vt:lpstr>
      <vt:lpstr>IU</vt:lpstr>
      <vt:lpstr>Решить задачу DaNetQA / BoolQ</vt:lpstr>
      <vt:lpstr>Цель:  Провести анализ задачи DaNetQA - boolQ для русскоязычного набора данных.  Проанализировать существующие решения и попытаться воспроизвести результат.  Задачи  в рамках сессий:  - изучить набор данных; - изучить существующие решения; - обработать данные; - воспроизвести две модели и обучить их на подготовленном наборе данных; - сравнить полученные результаты.</vt:lpstr>
      <vt:lpstr>Класс задач NLP</vt:lpstr>
      <vt:lpstr>DaNetQA – задача NLP бинарной классификации</vt:lpstr>
      <vt:lpstr>Данные</vt:lpstr>
      <vt:lpstr>Анализ данных</vt:lpstr>
      <vt:lpstr>Очистка данных</vt:lpstr>
      <vt:lpstr> Пример процесса очистки данных</vt:lpstr>
      <vt:lpstr>Семантический анализ данных</vt:lpstr>
      <vt:lpstr>T-SNE Диаграмма</vt:lpstr>
      <vt:lpstr>Кортежи с низкой корреляцией</vt:lpstr>
      <vt:lpstr>Существующие решения</vt:lpstr>
      <vt:lpstr>Encoder + LogisticRegression  для решения задачи DaNetQA</vt:lpstr>
      <vt:lpstr>Fine-Tune (Ru)BERT для решения задачи DaNetQA</vt:lpstr>
      <vt:lpstr>Конфигурация обучения модели</vt:lpstr>
      <vt:lpstr>План проведения экспериментов</vt:lpstr>
      <vt:lpstr>Clean Level = 0: исходные данные </vt:lpstr>
      <vt:lpstr>Clean Level = 1: убираем юникод символы </vt:lpstr>
      <vt:lpstr>Clean Level = 2: переводим в нижний регистр</vt:lpstr>
      <vt:lpstr>Clean Level = 3: удаляем служебные символы и пунктуацию</vt:lpstr>
      <vt:lpstr>Clean Level = 4: удаляем стоп слова</vt:lpstr>
      <vt:lpstr>Clean Level = 5: стемминг</vt:lpstr>
      <vt:lpstr>Лучшая модель</vt:lpstr>
      <vt:lpstr>PowerPoint Presentation</vt:lpstr>
      <vt:lpstr>PowerPoint Presentation</vt:lpstr>
      <vt:lpstr>Список литературы</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Решить задачу DaNetQA / BoolQ</dc:title>
  <dc:creator>Ольга Саетгареева</dc:creator>
  <cp:lastModifiedBy>Леушкин Антон Дмитриевич</cp:lastModifiedBy>
  <cp:revision>14</cp:revision>
  <dcterms:created xsi:type="dcterms:W3CDTF">2018-09-03T06:41:35Z</dcterms:created>
  <dcterms:modified xsi:type="dcterms:W3CDTF">2022-11-12T13:21:33Z</dcterms:modified>
</cp:coreProperties>
</file>